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4" r:id="rId2"/>
    <p:sldId id="312" r:id="rId3"/>
    <p:sldId id="301" r:id="rId4"/>
    <p:sldId id="305" r:id="rId5"/>
    <p:sldId id="256" r:id="rId6"/>
    <p:sldId id="257" r:id="rId7"/>
    <p:sldId id="300" r:id="rId8"/>
    <p:sldId id="302" r:id="rId9"/>
    <p:sldId id="303" r:id="rId10"/>
    <p:sldId id="258" r:id="rId11"/>
    <p:sldId id="259" r:id="rId12"/>
    <p:sldId id="260" r:id="rId13"/>
    <p:sldId id="261" r:id="rId14"/>
    <p:sldId id="262" r:id="rId15"/>
    <p:sldId id="264" r:id="rId16"/>
    <p:sldId id="283" r:id="rId17"/>
    <p:sldId id="284" r:id="rId18"/>
    <p:sldId id="265" r:id="rId19"/>
    <p:sldId id="266" r:id="rId20"/>
    <p:sldId id="285" r:id="rId21"/>
    <p:sldId id="306" r:id="rId22"/>
    <p:sldId id="307" r:id="rId23"/>
    <p:sldId id="308" r:id="rId24"/>
    <p:sldId id="309" r:id="rId25"/>
    <p:sldId id="310" r:id="rId26"/>
    <p:sldId id="269" r:id="rId27"/>
    <p:sldId id="271" r:id="rId28"/>
    <p:sldId id="286" r:id="rId29"/>
    <p:sldId id="273" r:id="rId30"/>
    <p:sldId id="274" r:id="rId31"/>
    <p:sldId id="275" r:id="rId32"/>
    <p:sldId id="277" r:id="rId33"/>
    <p:sldId id="276" r:id="rId34"/>
    <p:sldId id="281" r:id="rId35"/>
    <p:sldId id="278" r:id="rId36"/>
    <p:sldId id="279" r:id="rId37"/>
    <p:sldId id="280" r:id="rId38"/>
    <p:sldId id="287" r:id="rId39"/>
    <p:sldId id="288" r:id="rId40"/>
    <p:sldId id="289" r:id="rId41"/>
    <p:sldId id="296" r:id="rId42"/>
    <p:sldId id="293" r:id="rId43"/>
    <p:sldId id="298" r:id="rId44"/>
    <p:sldId id="297" r:id="rId45"/>
    <p:sldId id="299" r:id="rId46"/>
    <p:sldId id="294" r:id="rId47"/>
    <p:sldId id="290" r:id="rId48"/>
    <p:sldId id="291" r:id="rId49"/>
    <p:sldId id="292" r:id="rId50"/>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image" Target="../media/image1.png"/><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image" Target="../media/image11.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1BB7C5D3-F0F1-4183-9AFE-71C5693D525F}" type="datetimeFigureOut">
              <a:rPr lang="es-ES" smtClean="0"/>
              <a:pPr/>
              <a:t>22/01/2013</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6E5A6BC-C3ED-4CFC-8A14-6C4705AD793C}" type="slidenum">
              <a:rPr lang="es-ES" smtClean="0"/>
              <a:pPr/>
              <a:t>‹Nº›</a:t>
            </a:fld>
            <a:endParaRPr lang="es-E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1BB7C5D3-F0F1-4183-9AFE-71C5693D525F}" type="datetimeFigureOut">
              <a:rPr lang="es-ES" smtClean="0"/>
              <a:pPr/>
              <a:t>22/01/2013</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6E5A6BC-C3ED-4CFC-8A14-6C4705AD793C}" type="slidenum">
              <a:rPr lang="es-ES" smtClean="0"/>
              <a:pPr/>
              <a:t>‹Nº›</a:t>
            </a:fld>
            <a:endParaRPr lang="es-E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1BB7C5D3-F0F1-4183-9AFE-71C5693D525F}" type="datetimeFigureOut">
              <a:rPr lang="es-ES" smtClean="0"/>
              <a:pPr/>
              <a:t>22/01/2013</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6E5A6BC-C3ED-4CFC-8A14-6C4705AD793C}" type="slidenum">
              <a:rPr lang="es-ES" smtClean="0"/>
              <a:pPr/>
              <a:t>‹Nº›</a:t>
            </a:fld>
            <a:endParaRPr lang="es-E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1BB7C5D3-F0F1-4183-9AFE-71C5693D525F}" type="datetimeFigureOut">
              <a:rPr lang="es-ES" smtClean="0"/>
              <a:pPr/>
              <a:t>22/01/2013</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6E5A6BC-C3ED-4CFC-8A14-6C4705AD793C}" type="slidenum">
              <a:rPr lang="es-ES" smtClean="0"/>
              <a:pPr/>
              <a:t>‹Nº›</a:t>
            </a:fld>
            <a:endParaRPr lang="es-E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1BB7C5D3-F0F1-4183-9AFE-71C5693D525F}" type="datetimeFigureOut">
              <a:rPr lang="es-ES" smtClean="0"/>
              <a:pPr/>
              <a:t>22/01/2013</a:t>
            </a:fld>
            <a:endParaRPr lang="es-ES" dirty="0"/>
          </a:p>
        </p:txBody>
      </p:sp>
      <p:sp>
        <p:nvSpPr>
          <p:cNvPr id="5" name="4 Marcador de pie de página"/>
          <p:cNvSpPr>
            <a:spLocks noGrp="1"/>
          </p:cNvSpPr>
          <p:nvPr>
            <p:ph type="ftr" sz="quarter" idx="11"/>
          </p:nvPr>
        </p:nvSpPr>
        <p:spPr/>
        <p:txBody>
          <a:bodyPr/>
          <a:lstStyle/>
          <a:p>
            <a:endParaRPr lang="es-ES" dirty="0"/>
          </a:p>
        </p:txBody>
      </p:sp>
      <p:sp>
        <p:nvSpPr>
          <p:cNvPr id="6" name="5 Marcador de número de diapositiva"/>
          <p:cNvSpPr>
            <a:spLocks noGrp="1"/>
          </p:cNvSpPr>
          <p:nvPr>
            <p:ph type="sldNum" sz="quarter" idx="12"/>
          </p:nvPr>
        </p:nvSpPr>
        <p:spPr/>
        <p:txBody>
          <a:bodyPr/>
          <a:lstStyle/>
          <a:p>
            <a:fld id="{16E5A6BC-C3ED-4CFC-8A14-6C4705AD793C}" type="slidenum">
              <a:rPr lang="es-ES" smtClean="0"/>
              <a:pPr/>
              <a:t>‹Nº›</a:t>
            </a:fld>
            <a:endParaRPr lang="es-E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1BB7C5D3-F0F1-4183-9AFE-71C5693D525F}" type="datetimeFigureOut">
              <a:rPr lang="es-ES" smtClean="0"/>
              <a:pPr/>
              <a:t>22/01/2013</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16E5A6BC-C3ED-4CFC-8A14-6C4705AD793C}" type="slidenum">
              <a:rPr lang="es-ES" smtClean="0"/>
              <a:pPr/>
              <a:t>‹Nº›</a:t>
            </a:fld>
            <a:endParaRPr lang="es-E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1BB7C5D3-F0F1-4183-9AFE-71C5693D525F}" type="datetimeFigureOut">
              <a:rPr lang="es-ES" smtClean="0"/>
              <a:pPr/>
              <a:t>22/01/2013</a:t>
            </a:fld>
            <a:endParaRPr lang="es-ES" dirty="0"/>
          </a:p>
        </p:txBody>
      </p:sp>
      <p:sp>
        <p:nvSpPr>
          <p:cNvPr id="8" name="7 Marcador de pie de página"/>
          <p:cNvSpPr>
            <a:spLocks noGrp="1"/>
          </p:cNvSpPr>
          <p:nvPr>
            <p:ph type="ftr" sz="quarter" idx="11"/>
          </p:nvPr>
        </p:nvSpPr>
        <p:spPr/>
        <p:txBody>
          <a:bodyPr/>
          <a:lstStyle/>
          <a:p>
            <a:endParaRPr lang="es-ES" dirty="0"/>
          </a:p>
        </p:txBody>
      </p:sp>
      <p:sp>
        <p:nvSpPr>
          <p:cNvPr id="9" name="8 Marcador de número de diapositiva"/>
          <p:cNvSpPr>
            <a:spLocks noGrp="1"/>
          </p:cNvSpPr>
          <p:nvPr>
            <p:ph type="sldNum" sz="quarter" idx="12"/>
          </p:nvPr>
        </p:nvSpPr>
        <p:spPr/>
        <p:txBody>
          <a:bodyPr/>
          <a:lstStyle/>
          <a:p>
            <a:fld id="{16E5A6BC-C3ED-4CFC-8A14-6C4705AD793C}" type="slidenum">
              <a:rPr lang="es-ES" smtClean="0"/>
              <a:pPr/>
              <a:t>‹Nº›</a:t>
            </a:fld>
            <a:endParaRPr lang="es-E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1BB7C5D3-F0F1-4183-9AFE-71C5693D525F}" type="datetimeFigureOut">
              <a:rPr lang="es-ES" smtClean="0"/>
              <a:pPr/>
              <a:t>22/01/2013</a:t>
            </a:fld>
            <a:endParaRPr lang="es-ES" dirty="0"/>
          </a:p>
        </p:txBody>
      </p:sp>
      <p:sp>
        <p:nvSpPr>
          <p:cNvPr id="4" name="3 Marcador de pie de página"/>
          <p:cNvSpPr>
            <a:spLocks noGrp="1"/>
          </p:cNvSpPr>
          <p:nvPr>
            <p:ph type="ftr" sz="quarter" idx="11"/>
          </p:nvPr>
        </p:nvSpPr>
        <p:spPr/>
        <p:txBody>
          <a:bodyPr/>
          <a:lstStyle/>
          <a:p>
            <a:endParaRPr lang="es-ES" dirty="0"/>
          </a:p>
        </p:txBody>
      </p:sp>
      <p:sp>
        <p:nvSpPr>
          <p:cNvPr id="5" name="4 Marcador de número de diapositiva"/>
          <p:cNvSpPr>
            <a:spLocks noGrp="1"/>
          </p:cNvSpPr>
          <p:nvPr>
            <p:ph type="sldNum" sz="quarter" idx="12"/>
          </p:nvPr>
        </p:nvSpPr>
        <p:spPr/>
        <p:txBody>
          <a:bodyPr/>
          <a:lstStyle/>
          <a:p>
            <a:fld id="{16E5A6BC-C3ED-4CFC-8A14-6C4705AD793C}" type="slidenum">
              <a:rPr lang="es-ES" smtClean="0"/>
              <a:pPr/>
              <a:t>‹Nº›</a:t>
            </a:fld>
            <a:endParaRPr lang="es-E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1BB7C5D3-F0F1-4183-9AFE-71C5693D525F}" type="datetimeFigureOut">
              <a:rPr lang="es-ES" smtClean="0"/>
              <a:pPr/>
              <a:t>22/01/2013</a:t>
            </a:fld>
            <a:endParaRPr lang="es-ES" dirty="0"/>
          </a:p>
        </p:txBody>
      </p:sp>
      <p:sp>
        <p:nvSpPr>
          <p:cNvPr id="3" name="2 Marcador de pie de página"/>
          <p:cNvSpPr>
            <a:spLocks noGrp="1"/>
          </p:cNvSpPr>
          <p:nvPr>
            <p:ph type="ftr" sz="quarter" idx="11"/>
          </p:nvPr>
        </p:nvSpPr>
        <p:spPr/>
        <p:txBody>
          <a:bodyPr/>
          <a:lstStyle/>
          <a:p>
            <a:endParaRPr lang="es-ES" dirty="0"/>
          </a:p>
        </p:txBody>
      </p:sp>
      <p:sp>
        <p:nvSpPr>
          <p:cNvPr id="4" name="3 Marcador de número de diapositiva"/>
          <p:cNvSpPr>
            <a:spLocks noGrp="1"/>
          </p:cNvSpPr>
          <p:nvPr>
            <p:ph type="sldNum" sz="quarter" idx="12"/>
          </p:nvPr>
        </p:nvSpPr>
        <p:spPr/>
        <p:txBody>
          <a:bodyPr/>
          <a:lstStyle/>
          <a:p>
            <a:fld id="{16E5A6BC-C3ED-4CFC-8A14-6C4705AD793C}" type="slidenum">
              <a:rPr lang="es-ES" smtClean="0"/>
              <a:pPr/>
              <a:t>‹Nº›</a:t>
            </a:fld>
            <a:endParaRPr lang="es-E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1BB7C5D3-F0F1-4183-9AFE-71C5693D525F}" type="datetimeFigureOut">
              <a:rPr lang="es-ES" smtClean="0"/>
              <a:pPr/>
              <a:t>22/01/2013</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16E5A6BC-C3ED-4CFC-8A14-6C4705AD793C}" type="slidenum">
              <a:rPr lang="es-ES" smtClean="0"/>
              <a:pPr/>
              <a:t>‹Nº›</a:t>
            </a:fld>
            <a:endParaRPr lang="es-E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dirty="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1BB7C5D3-F0F1-4183-9AFE-71C5693D525F}" type="datetimeFigureOut">
              <a:rPr lang="es-ES" smtClean="0"/>
              <a:pPr/>
              <a:t>22/01/2013</a:t>
            </a:fld>
            <a:endParaRPr lang="es-ES" dirty="0"/>
          </a:p>
        </p:txBody>
      </p:sp>
      <p:sp>
        <p:nvSpPr>
          <p:cNvPr id="6" name="5 Marcador de pie de página"/>
          <p:cNvSpPr>
            <a:spLocks noGrp="1"/>
          </p:cNvSpPr>
          <p:nvPr>
            <p:ph type="ftr" sz="quarter" idx="11"/>
          </p:nvPr>
        </p:nvSpPr>
        <p:spPr/>
        <p:txBody>
          <a:bodyPr/>
          <a:lstStyle/>
          <a:p>
            <a:endParaRPr lang="es-ES" dirty="0"/>
          </a:p>
        </p:txBody>
      </p:sp>
      <p:sp>
        <p:nvSpPr>
          <p:cNvPr id="7" name="6 Marcador de número de diapositiva"/>
          <p:cNvSpPr>
            <a:spLocks noGrp="1"/>
          </p:cNvSpPr>
          <p:nvPr>
            <p:ph type="sldNum" sz="quarter" idx="12"/>
          </p:nvPr>
        </p:nvSpPr>
        <p:spPr/>
        <p:txBody>
          <a:bodyPr/>
          <a:lstStyle/>
          <a:p>
            <a:fld id="{16E5A6BC-C3ED-4CFC-8A14-6C4705AD793C}" type="slidenum">
              <a:rPr lang="es-ES" smtClean="0"/>
              <a:pPr/>
              <a:t>‹Nº›</a:t>
            </a:fld>
            <a:endParaRPr lang="es-E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B7C5D3-F0F1-4183-9AFE-71C5693D525F}" type="datetimeFigureOut">
              <a:rPr lang="es-ES" smtClean="0"/>
              <a:pPr/>
              <a:t>22/01/2013</a:t>
            </a:fld>
            <a:endParaRPr lang="es-ES" dirty="0"/>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dirty="0"/>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E5A6BC-C3ED-4CFC-8A14-6C4705AD793C}" type="slidenum">
              <a:rPr lang="es-ES" smtClean="0"/>
              <a:pPr/>
              <a:t>‹Nº›</a:t>
            </a:fld>
            <a:endParaRPr lang="es-E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oleObject" Target="../embeddings/oleObject1.bin"/><Relationship Id="rId7" Type="http://schemas.openxmlformats.org/officeDocument/2006/relationships/oleObject" Target="../embeddings/oleObject5.bin"/><Relationship Id="rId12"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4.bin"/><Relationship Id="rId11" Type="http://schemas.openxmlformats.org/officeDocument/2006/relationships/oleObject" Target="../embeddings/oleObject9.bin"/><Relationship Id="rId5" Type="http://schemas.openxmlformats.org/officeDocument/2006/relationships/oleObject" Target="../embeddings/oleObject3.bin"/><Relationship Id="rId10" Type="http://schemas.openxmlformats.org/officeDocument/2006/relationships/oleObject" Target="../embeddings/oleObject8.bin"/><Relationship Id="rId4" Type="http://schemas.openxmlformats.org/officeDocument/2006/relationships/oleObject" Target="../embeddings/oleObject2.bin"/><Relationship Id="rId9" Type="http://schemas.openxmlformats.org/officeDocument/2006/relationships/oleObject" Target="../embeddings/oleObject7.bin"/></Relationships>
</file>

<file path=ppt/slides/_rels/slide1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12.bin"/><Relationship Id="rId5" Type="http://schemas.openxmlformats.org/officeDocument/2006/relationships/oleObject" Target="../embeddings/oleObject11.bin"/><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24.jpeg"/><Relationship Id="rId2" Type="http://schemas.openxmlformats.org/officeDocument/2006/relationships/image" Target="../media/image40.jpeg"/><Relationship Id="rId1" Type="http://schemas.openxmlformats.org/officeDocument/2006/relationships/slideLayout" Target="../slideLayouts/slideLayout7.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39.jpeg"/></Relationships>
</file>

<file path=ppt/slides/_rels/slide2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hyperlink" Target="http://www.lanacion.com.ar/archivo/anexos/fotos/84/731084.jpg" TargetMode="External"/><Relationship Id="rId3" Type="http://schemas.openxmlformats.org/officeDocument/2006/relationships/image" Target="../media/image16.jpeg"/><Relationship Id="rId7" Type="http://schemas.openxmlformats.org/officeDocument/2006/relationships/image" Target="../media/image18.jpeg"/><Relationship Id="rId2" Type="http://schemas.openxmlformats.org/officeDocument/2006/relationships/hyperlink" Target="http://static-p4.fotolia.com/jpg/00/00/79/95/400_F_799547_GzMI6GYV5bYqeRtKzw6OC8w62Y09xO.jpg" TargetMode="External"/><Relationship Id="rId1" Type="http://schemas.openxmlformats.org/officeDocument/2006/relationships/slideLayout" Target="../slideLayouts/slideLayout7.xml"/><Relationship Id="rId6" Type="http://schemas.openxmlformats.org/officeDocument/2006/relationships/hyperlink" Target="http://estaticos01.cache.el-mundo.net/elmundo/imagenes/2005/11/18/1132312243_0.jpg" TargetMode="External"/><Relationship Id="rId11" Type="http://schemas.openxmlformats.org/officeDocument/2006/relationships/image" Target="../media/image20.jpeg"/><Relationship Id="rId5" Type="http://schemas.openxmlformats.org/officeDocument/2006/relationships/image" Target="../media/image17.jpeg"/><Relationship Id="rId10" Type="http://schemas.openxmlformats.org/officeDocument/2006/relationships/hyperlink" Target="http://images.google.es/imgres?imgurl=http://www.anunciosgalicia.com/bodas/pareja-novios.jpg&amp;imgrefurl=http://www.anunciosgalicia.com/bodas/&amp;usg=__ijPcwqWX0JIQxQei-gi5LB6Lvf4=&amp;h=360&amp;w=367&amp;sz=42&amp;hl=es&amp;start=56&amp;tbnid=2g9wbPS1bZEyRM:&amp;tbnh=120&amp;tbnw=122&amp;prev=/images?q=celebraci%C3%B3n+de+una+boda&amp;gbv=2&amp;ndsp=12&amp;hl=es&amp;sa=N&amp;start=48" TargetMode="External"/><Relationship Id="rId4" Type="http://schemas.openxmlformats.org/officeDocument/2006/relationships/hyperlink" Target="http://www.cdc.gov/spanish/enfermedades/Hepatitis/Images/689008.jpg" TargetMode="External"/><Relationship Id="rId9" Type="http://schemas.openxmlformats.org/officeDocument/2006/relationships/image" Target="../media/image19.jpeg"/></Relationships>
</file>

<file path=ppt/slides/_rels/slide4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WordArt 2"/>
          <p:cNvSpPr>
            <a:spLocks noChangeArrowheads="1" noChangeShapeType="1" noTextEdit="1"/>
          </p:cNvSpPr>
          <p:nvPr/>
        </p:nvSpPr>
        <p:spPr bwMode="auto">
          <a:xfrm>
            <a:off x="990600" y="304800"/>
            <a:ext cx="7391400" cy="762000"/>
          </a:xfrm>
          <a:prstGeom prst="rect">
            <a:avLst/>
          </a:prstGeom>
        </p:spPr>
        <p:txBody>
          <a:bodyPr wrap="none" fromWordArt="1">
            <a:prstTxWarp prst="textPlain">
              <a:avLst>
                <a:gd name="adj" fmla="val 50000"/>
              </a:avLst>
            </a:prstTxWarp>
          </a:bodyPr>
          <a:lstStyle/>
          <a:p>
            <a:pPr algn="ctr"/>
            <a:r>
              <a:rPr lang="es-ES" sz="3600" b="1" i="1" kern="10"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latin typeface="Arial Black"/>
              </a:rPr>
              <a:t>La iniciación cristiana es...</a:t>
            </a:r>
          </a:p>
        </p:txBody>
      </p:sp>
      <p:sp>
        <p:nvSpPr>
          <p:cNvPr id="5123" name="Rectangle 3"/>
          <p:cNvSpPr>
            <a:spLocks noChangeArrowheads="1"/>
          </p:cNvSpPr>
          <p:nvPr/>
        </p:nvSpPr>
        <p:spPr bwMode="auto">
          <a:xfrm>
            <a:off x="381000" y="1371600"/>
            <a:ext cx="2667000" cy="25908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s-ES">
              <a:latin typeface="Calibri" pitchFamily="34" charset="0"/>
            </a:endParaRPr>
          </a:p>
        </p:txBody>
      </p:sp>
      <p:graphicFrame>
        <p:nvGraphicFramePr>
          <p:cNvPr id="5124" name="Object 2"/>
          <p:cNvGraphicFramePr>
            <a:graphicFrameLocks noChangeAspect="1"/>
          </p:cNvGraphicFramePr>
          <p:nvPr/>
        </p:nvGraphicFramePr>
        <p:xfrm>
          <a:off x="533400" y="1752600"/>
          <a:ext cx="2286000" cy="1981200"/>
        </p:xfrm>
        <a:graphic>
          <a:graphicData uri="http://schemas.openxmlformats.org/presentationml/2006/ole">
            <p:oleObj spid="_x0000_s1026" name="Imagen" r:id="rId3" imgW="1621192" imgH="1715193" progId="">
              <p:embed/>
            </p:oleObj>
          </a:graphicData>
        </a:graphic>
      </p:graphicFrame>
      <p:sp>
        <p:nvSpPr>
          <p:cNvPr id="5125" name="Rectangle 5"/>
          <p:cNvSpPr>
            <a:spLocks noChangeArrowheads="1"/>
          </p:cNvSpPr>
          <p:nvPr/>
        </p:nvSpPr>
        <p:spPr bwMode="auto">
          <a:xfrm>
            <a:off x="3276600" y="1371600"/>
            <a:ext cx="2743200" cy="26670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s-ES">
              <a:latin typeface="Calibri" pitchFamily="34" charset="0"/>
            </a:endParaRPr>
          </a:p>
        </p:txBody>
      </p:sp>
      <p:graphicFrame>
        <p:nvGraphicFramePr>
          <p:cNvPr id="5126" name="Object 3"/>
          <p:cNvGraphicFramePr>
            <a:graphicFrameLocks noChangeAspect="1"/>
          </p:cNvGraphicFramePr>
          <p:nvPr/>
        </p:nvGraphicFramePr>
        <p:xfrm>
          <a:off x="3657600" y="1676400"/>
          <a:ext cx="2133600" cy="2133600"/>
        </p:xfrm>
        <a:graphic>
          <a:graphicData uri="http://schemas.openxmlformats.org/presentationml/2006/ole">
            <p:oleObj spid="_x0000_s1027" name="Imagen" r:id="rId4" imgW="2285714" imgH="2254757" progId="">
              <p:embed/>
            </p:oleObj>
          </a:graphicData>
        </a:graphic>
      </p:graphicFrame>
      <p:sp>
        <p:nvSpPr>
          <p:cNvPr id="5127" name="Rectangle 7"/>
          <p:cNvSpPr>
            <a:spLocks noChangeArrowheads="1"/>
          </p:cNvSpPr>
          <p:nvPr/>
        </p:nvSpPr>
        <p:spPr bwMode="auto">
          <a:xfrm>
            <a:off x="6215074" y="1357298"/>
            <a:ext cx="2438400" cy="26670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s-ES">
              <a:latin typeface="Calibri" pitchFamily="34" charset="0"/>
            </a:endParaRPr>
          </a:p>
        </p:txBody>
      </p:sp>
      <p:graphicFrame>
        <p:nvGraphicFramePr>
          <p:cNvPr id="5128" name="Object 4"/>
          <p:cNvGraphicFramePr>
            <a:graphicFrameLocks noChangeAspect="1"/>
          </p:cNvGraphicFramePr>
          <p:nvPr/>
        </p:nvGraphicFramePr>
        <p:xfrm>
          <a:off x="6477000" y="1752600"/>
          <a:ext cx="1981200" cy="2057400"/>
        </p:xfrm>
        <a:graphic>
          <a:graphicData uri="http://schemas.openxmlformats.org/presentationml/2006/ole">
            <p:oleObj spid="_x0000_s1028" name="Imagen" r:id="rId5" imgW="1572260" imgH="1715193" progId="">
              <p:embed/>
            </p:oleObj>
          </a:graphicData>
        </a:graphic>
      </p:graphicFrame>
      <p:sp>
        <p:nvSpPr>
          <p:cNvPr id="5129" name="Rectangle 9"/>
          <p:cNvSpPr>
            <a:spLocks noChangeArrowheads="1"/>
          </p:cNvSpPr>
          <p:nvPr/>
        </p:nvSpPr>
        <p:spPr bwMode="auto">
          <a:xfrm>
            <a:off x="357158" y="4114800"/>
            <a:ext cx="2690842" cy="24384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endParaRPr lang="es-ES">
              <a:latin typeface="Calibri" pitchFamily="34" charset="0"/>
            </a:endParaRPr>
          </a:p>
        </p:txBody>
      </p:sp>
      <p:graphicFrame>
        <p:nvGraphicFramePr>
          <p:cNvPr id="5130" name="Object 5"/>
          <p:cNvGraphicFramePr>
            <a:graphicFrameLocks noChangeAspect="1"/>
          </p:cNvGraphicFramePr>
          <p:nvPr/>
        </p:nvGraphicFramePr>
        <p:xfrm>
          <a:off x="609600" y="4191000"/>
          <a:ext cx="2286000" cy="2155825"/>
        </p:xfrm>
        <a:graphic>
          <a:graphicData uri="http://schemas.openxmlformats.org/presentationml/2006/ole">
            <p:oleObj spid="_x0000_s1029" name="Imagen" r:id="rId6" imgW="2285714" imgH="2155232" progId="">
              <p:embed/>
            </p:oleObj>
          </a:graphicData>
        </a:graphic>
      </p:graphicFrame>
      <p:sp>
        <p:nvSpPr>
          <p:cNvPr id="5131" name="Rectangle 11"/>
          <p:cNvSpPr>
            <a:spLocks noChangeArrowheads="1"/>
          </p:cNvSpPr>
          <p:nvPr/>
        </p:nvSpPr>
        <p:spPr bwMode="auto">
          <a:xfrm>
            <a:off x="3200400" y="4191000"/>
            <a:ext cx="5410200" cy="23622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wrap="none" anchor="ctr"/>
          <a:lstStyle/>
          <a:p>
            <a:pPr algn="ctr"/>
            <a:endParaRPr lang="es-ES">
              <a:latin typeface="Calibri" pitchFamily="34" charset="0"/>
            </a:endParaRPr>
          </a:p>
        </p:txBody>
      </p:sp>
      <p:graphicFrame>
        <p:nvGraphicFramePr>
          <p:cNvPr id="5132" name="Object 6"/>
          <p:cNvGraphicFramePr>
            <a:graphicFrameLocks noChangeAspect="1"/>
          </p:cNvGraphicFramePr>
          <p:nvPr/>
        </p:nvGraphicFramePr>
        <p:xfrm>
          <a:off x="4953000" y="4267200"/>
          <a:ext cx="2057400" cy="549275"/>
        </p:xfrm>
        <a:graphic>
          <a:graphicData uri="http://schemas.openxmlformats.org/presentationml/2006/ole">
            <p:oleObj spid="_x0000_s1030" name="Imagen" r:id="rId7" imgW="1989950" imgH="759694" progId="">
              <p:embed/>
            </p:oleObj>
          </a:graphicData>
        </a:graphic>
      </p:graphicFrame>
      <p:sp>
        <p:nvSpPr>
          <p:cNvPr id="5133" name="AutoShape 13"/>
          <p:cNvSpPr>
            <a:spLocks noChangeArrowheads="1"/>
          </p:cNvSpPr>
          <p:nvPr/>
        </p:nvSpPr>
        <p:spPr bwMode="auto">
          <a:xfrm flipH="1" flipV="1">
            <a:off x="3200400" y="4419600"/>
            <a:ext cx="1676400" cy="533400"/>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17694720 60000 65536"/>
              <a:gd name="T13" fmla="*/ 11796480 60000 65536"/>
              <a:gd name="T14" fmla="*/ 11796480 60000 65536"/>
              <a:gd name="T15" fmla="*/ 5898240 60000 65536"/>
              <a:gd name="T16" fmla="*/ 0 60000 65536"/>
              <a:gd name="T17" fmla="*/ 0 60000 65536"/>
              <a:gd name="T18" fmla="*/ 0 w 21600"/>
              <a:gd name="T19" fmla="*/ 17492 h 21600"/>
              <a:gd name="T20" fmla="*/ 1522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3774" y="0"/>
                </a:moveTo>
                <a:lnTo>
                  <a:pt x="5947" y="5947"/>
                </a:lnTo>
                <a:lnTo>
                  <a:pt x="12326" y="5947"/>
                </a:lnTo>
                <a:lnTo>
                  <a:pt x="12326" y="17492"/>
                </a:lnTo>
                <a:lnTo>
                  <a:pt x="0" y="17492"/>
                </a:lnTo>
                <a:lnTo>
                  <a:pt x="0" y="21600"/>
                </a:lnTo>
                <a:lnTo>
                  <a:pt x="15221" y="21600"/>
                </a:lnTo>
                <a:lnTo>
                  <a:pt x="15221" y="5947"/>
                </a:lnTo>
                <a:lnTo>
                  <a:pt x="21600" y="5947"/>
                </a:lnTo>
                <a:close/>
              </a:path>
            </a:pathLst>
          </a:custGeom>
          <a:solidFill>
            <a:srgbClr val="FFFFFF"/>
          </a:solidFill>
          <a:ln w="9525">
            <a:solidFill>
              <a:schemeClr val="tx1"/>
            </a:solidFill>
            <a:miter lim="800000"/>
            <a:headEnd/>
            <a:tailEnd/>
          </a:ln>
        </p:spPr>
        <p:txBody>
          <a:bodyPr wrap="none" anchor="ctr"/>
          <a:lstStyle/>
          <a:p>
            <a:endParaRPr lang="es-ES">
              <a:latin typeface="Calibri" pitchFamily="34" charset="0"/>
            </a:endParaRPr>
          </a:p>
        </p:txBody>
      </p:sp>
      <p:graphicFrame>
        <p:nvGraphicFramePr>
          <p:cNvPr id="5134" name="Object 7"/>
          <p:cNvGraphicFramePr>
            <a:graphicFrameLocks noChangeAspect="1"/>
          </p:cNvGraphicFramePr>
          <p:nvPr/>
        </p:nvGraphicFramePr>
        <p:xfrm>
          <a:off x="3352800" y="5029200"/>
          <a:ext cx="906463" cy="1406525"/>
        </p:xfrm>
        <a:graphic>
          <a:graphicData uri="http://schemas.openxmlformats.org/presentationml/2006/ole">
            <p:oleObj spid="_x0000_s1031" name="Imagen" r:id="rId8" imgW="661342" imgH="1100975" progId="">
              <p:embed/>
            </p:oleObj>
          </a:graphicData>
        </a:graphic>
      </p:graphicFrame>
      <p:graphicFrame>
        <p:nvGraphicFramePr>
          <p:cNvPr id="5135" name="Object 8"/>
          <p:cNvGraphicFramePr>
            <a:graphicFrameLocks noChangeAspect="1"/>
          </p:cNvGraphicFramePr>
          <p:nvPr/>
        </p:nvGraphicFramePr>
        <p:xfrm>
          <a:off x="5638800" y="4953000"/>
          <a:ext cx="2209800" cy="304800"/>
        </p:xfrm>
        <a:graphic>
          <a:graphicData uri="http://schemas.openxmlformats.org/presentationml/2006/ole">
            <p:oleObj spid="_x0000_s1032" name="Imagen" r:id="rId9" imgW="2250596" imgH="381558" progId="">
              <p:embed/>
            </p:oleObj>
          </a:graphicData>
        </a:graphic>
      </p:graphicFrame>
      <p:graphicFrame>
        <p:nvGraphicFramePr>
          <p:cNvPr id="5136" name="Object 9"/>
          <p:cNvGraphicFramePr>
            <a:graphicFrameLocks noChangeAspect="1"/>
          </p:cNvGraphicFramePr>
          <p:nvPr/>
        </p:nvGraphicFramePr>
        <p:xfrm>
          <a:off x="4495800" y="5105400"/>
          <a:ext cx="914400" cy="1295400"/>
        </p:xfrm>
        <a:graphic>
          <a:graphicData uri="http://schemas.openxmlformats.org/presentationml/2006/ole">
            <p:oleObj spid="_x0000_s1033" name="Imagen" r:id="rId10" imgW="1225007" imgH="1341083" progId="">
              <p:embed/>
            </p:oleObj>
          </a:graphicData>
        </a:graphic>
      </p:graphicFrame>
      <p:graphicFrame>
        <p:nvGraphicFramePr>
          <p:cNvPr id="5137" name="Object 10"/>
          <p:cNvGraphicFramePr>
            <a:graphicFrameLocks noChangeAspect="1"/>
          </p:cNvGraphicFramePr>
          <p:nvPr/>
        </p:nvGraphicFramePr>
        <p:xfrm>
          <a:off x="7429520" y="5500702"/>
          <a:ext cx="1028700" cy="990600"/>
        </p:xfrm>
        <a:graphic>
          <a:graphicData uri="http://schemas.openxmlformats.org/presentationml/2006/ole">
            <p:oleObj spid="_x0000_s1034" name="Imagen" r:id="rId11" imgW="1231504" imgH="1383514" progId="">
              <p:embed/>
            </p:oleObj>
          </a:graphicData>
        </a:graphic>
      </p:graphicFrame>
      <p:graphicFrame>
        <p:nvGraphicFramePr>
          <p:cNvPr id="5138" name="Object 11"/>
          <p:cNvGraphicFramePr>
            <a:graphicFrameLocks noChangeAspect="1"/>
          </p:cNvGraphicFramePr>
          <p:nvPr/>
        </p:nvGraphicFramePr>
        <p:xfrm>
          <a:off x="5643570" y="5429264"/>
          <a:ext cx="1447800" cy="990600"/>
        </p:xfrm>
        <a:graphic>
          <a:graphicData uri="http://schemas.openxmlformats.org/presentationml/2006/ole">
            <p:oleObj spid="_x0000_s1035" name="Imagen" r:id="rId12" imgW="1993113" imgH="1385350" progId="">
              <p:embed/>
            </p:oleObj>
          </a:graphicData>
        </a:graphic>
      </p:graphicFrame>
      <p:sp>
        <p:nvSpPr>
          <p:cNvPr id="19" name="18 Elipse"/>
          <p:cNvSpPr/>
          <p:nvPr/>
        </p:nvSpPr>
        <p:spPr>
          <a:xfrm>
            <a:off x="7643834" y="4071942"/>
            <a:ext cx="1143008" cy="857256"/>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scene3d>
              <a:camera prst="isometricOffAxis2Left"/>
              <a:lightRig rig="threePt" dir="t"/>
            </a:scene3d>
          </a:bodyPr>
          <a:lstStyle/>
          <a:p>
            <a:pPr algn="ctr"/>
            <a:r>
              <a:rPr lang="es-ES" dirty="0" smtClean="0"/>
              <a:t>Cf. I.C. 19</a:t>
            </a:r>
            <a:endParaRPr lang="es-E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ppt_w</p:attrName>
                                        </p:attrNameLst>
                                      </p:cBhvr>
                                      <p:tavLst>
                                        <p:tav tm="0">
                                          <p:val>
                                            <p:fltVal val="0"/>
                                          </p:val>
                                        </p:tav>
                                        <p:tav tm="100000">
                                          <p:val>
                                            <p:strVal val="#ppt_w"/>
                                          </p:val>
                                        </p:tav>
                                      </p:tavLst>
                                    </p:anim>
                                    <p:anim calcmode="lin" valueType="num">
                                      <p:cBhvr>
                                        <p:cTn id="8" dur="1000" fill="hold"/>
                                        <p:tgtEl>
                                          <p:spTgt spid="5122"/>
                                        </p:tgtEl>
                                        <p:attrNameLst>
                                          <p:attrName>ppt_h</p:attrName>
                                        </p:attrNameLst>
                                      </p:cBhvr>
                                      <p:tavLst>
                                        <p:tav tm="0">
                                          <p:val>
                                            <p:fltVal val="0"/>
                                          </p:val>
                                        </p:tav>
                                        <p:tav tm="100000">
                                          <p:val>
                                            <p:strVal val="#ppt_h"/>
                                          </p:val>
                                        </p:tav>
                                      </p:tavLst>
                                    </p:anim>
                                    <p:anim calcmode="lin" valueType="num">
                                      <p:cBhvr>
                                        <p:cTn id="9" dur="1000" fill="hold"/>
                                        <p:tgtEl>
                                          <p:spTgt spid="512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12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grpId="0" nodeType="clickEffect">
                                  <p:stCondLst>
                                    <p:cond delay="0"/>
                                  </p:stCondLst>
                                  <p:childTnLst>
                                    <p:set>
                                      <p:cBhvr>
                                        <p:cTn id="14" dur="1" fill="hold">
                                          <p:stCondLst>
                                            <p:cond delay="0"/>
                                          </p:stCondLst>
                                        </p:cTn>
                                        <p:tgtEl>
                                          <p:spTgt spid="5123"/>
                                        </p:tgtEl>
                                        <p:attrNameLst>
                                          <p:attrName>style.visibility</p:attrName>
                                        </p:attrNameLst>
                                      </p:cBhvr>
                                      <p:to>
                                        <p:strVal val="visible"/>
                                      </p:to>
                                    </p:set>
                                    <p:anim calcmode="lin" valueType="num">
                                      <p:cBhvr additive="base">
                                        <p:cTn id="15" dur="500" fill="hold"/>
                                        <p:tgtEl>
                                          <p:spTgt spid="5123"/>
                                        </p:tgtEl>
                                        <p:attrNameLst>
                                          <p:attrName>ppt_x</p:attrName>
                                        </p:attrNameLst>
                                      </p:cBhvr>
                                      <p:tavLst>
                                        <p:tav tm="0">
                                          <p:val>
                                            <p:strVal val="0-#ppt_w/2"/>
                                          </p:val>
                                        </p:tav>
                                        <p:tav tm="100000">
                                          <p:val>
                                            <p:strVal val="#ppt_x"/>
                                          </p:val>
                                        </p:tav>
                                      </p:tavLst>
                                    </p:anim>
                                    <p:anim calcmode="lin" valueType="num">
                                      <p:cBhvr additive="base">
                                        <p:cTn id="16" dur="500" fill="hold"/>
                                        <p:tgtEl>
                                          <p:spTgt spid="5123"/>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5124"/>
                                        </p:tgtEl>
                                        <p:attrNameLst>
                                          <p:attrName>style.visibility</p:attrName>
                                        </p:attrNameLst>
                                      </p:cBhvr>
                                      <p:to>
                                        <p:strVal val="visible"/>
                                      </p:to>
                                    </p:set>
                                    <p:anim calcmode="lin" valueType="num">
                                      <p:cBhvr additive="base">
                                        <p:cTn id="21" dur="500" fill="hold"/>
                                        <p:tgtEl>
                                          <p:spTgt spid="5124"/>
                                        </p:tgtEl>
                                        <p:attrNameLst>
                                          <p:attrName>ppt_x</p:attrName>
                                        </p:attrNameLst>
                                      </p:cBhvr>
                                      <p:tavLst>
                                        <p:tav tm="0">
                                          <p:val>
                                            <p:strVal val="0-#ppt_w/2"/>
                                          </p:val>
                                        </p:tav>
                                        <p:tav tm="100000">
                                          <p:val>
                                            <p:strVal val="#ppt_x"/>
                                          </p:val>
                                        </p:tav>
                                      </p:tavLst>
                                    </p:anim>
                                    <p:anim calcmode="lin" valueType="num">
                                      <p:cBhvr additive="base">
                                        <p:cTn id="22" dur="500" fill="hold"/>
                                        <p:tgtEl>
                                          <p:spTgt spid="5124"/>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1" fill="hold" grpId="0" nodeType="clickEffect">
                                  <p:stCondLst>
                                    <p:cond delay="0"/>
                                  </p:stCondLst>
                                  <p:childTnLst>
                                    <p:set>
                                      <p:cBhvr>
                                        <p:cTn id="26" dur="1" fill="hold">
                                          <p:stCondLst>
                                            <p:cond delay="0"/>
                                          </p:stCondLst>
                                        </p:cTn>
                                        <p:tgtEl>
                                          <p:spTgt spid="5125"/>
                                        </p:tgtEl>
                                        <p:attrNameLst>
                                          <p:attrName>style.visibility</p:attrName>
                                        </p:attrNameLst>
                                      </p:cBhvr>
                                      <p:to>
                                        <p:strVal val="visible"/>
                                      </p:to>
                                    </p:set>
                                    <p:anim calcmode="lin" valueType="num">
                                      <p:cBhvr additive="base">
                                        <p:cTn id="27" dur="500" fill="hold"/>
                                        <p:tgtEl>
                                          <p:spTgt spid="5125"/>
                                        </p:tgtEl>
                                        <p:attrNameLst>
                                          <p:attrName>ppt_x</p:attrName>
                                        </p:attrNameLst>
                                      </p:cBhvr>
                                      <p:tavLst>
                                        <p:tav tm="0">
                                          <p:val>
                                            <p:strVal val="#ppt_x"/>
                                          </p:val>
                                        </p:tav>
                                        <p:tav tm="100000">
                                          <p:val>
                                            <p:strVal val="#ppt_x"/>
                                          </p:val>
                                        </p:tav>
                                      </p:tavLst>
                                    </p:anim>
                                    <p:anim calcmode="lin" valueType="num">
                                      <p:cBhvr additive="base">
                                        <p:cTn id="28" dur="500" fill="hold"/>
                                        <p:tgtEl>
                                          <p:spTgt spid="5125"/>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1" fill="hold" nodeType="clickEffect">
                                  <p:stCondLst>
                                    <p:cond delay="0"/>
                                  </p:stCondLst>
                                  <p:childTnLst>
                                    <p:set>
                                      <p:cBhvr>
                                        <p:cTn id="32" dur="1" fill="hold">
                                          <p:stCondLst>
                                            <p:cond delay="0"/>
                                          </p:stCondLst>
                                        </p:cTn>
                                        <p:tgtEl>
                                          <p:spTgt spid="5126"/>
                                        </p:tgtEl>
                                        <p:attrNameLst>
                                          <p:attrName>style.visibility</p:attrName>
                                        </p:attrNameLst>
                                      </p:cBhvr>
                                      <p:to>
                                        <p:strVal val="visible"/>
                                      </p:to>
                                    </p:set>
                                    <p:anim calcmode="lin" valueType="num">
                                      <p:cBhvr additive="base">
                                        <p:cTn id="33" dur="500" fill="hold"/>
                                        <p:tgtEl>
                                          <p:spTgt spid="5126"/>
                                        </p:tgtEl>
                                        <p:attrNameLst>
                                          <p:attrName>ppt_x</p:attrName>
                                        </p:attrNameLst>
                                      </p:cBhvr>
                                      <p:tavLst>
                                        <p:tav tm="0">
                                          <p:val>
                                            <p:strVal val="#ppt_x"/>
                                          </p:val>
                                        </p:tav>
                                        <p:tav tm="100000">
                                          <p:val>
                                            <p:strVal val="#ppt_x"/>
                                          </p:val>
                                        </p:tav>
                                      </p:tavLst>
                                    </p:anim>
                                    <p:anim calcmode="lin" valueType="num">
                                      <p:cBhvr additive="base">
                                        <p:cTn id="34" dur="500" fill="hold"/>
                                        <p:tgtEl>
                                          <p:spTgt spid="5126"/>
                                        </p:tgtEl>
                                        <p:attrNameLst>
                                          <p:attrName>ppt_y</p:attrName>
                                        </p:attrNameLst>
                                      </p:cBhvr>
                                      <p:tavLst>
                                        <p:tav tm="0">
                                          <p:val>
                                            <p:strVal val="0-#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2" fill="hold" grpId="0" nodeType="clickEffect">
                                  <p:stCondLst>
                                    <p:cond delay="0"/>
                                  </p:stCondLst>
                                  <p:childTnLst>
                                    <p:set>
                                      <p:cBhvr>
                                        <p:cTn id="38" dur="1" fill="hold">
                                          <p:stCondLst>
                                            <p:cond delay="0"/>
                                          </p:stCondLst>
                                        </p:cTn>
                                        <p:tgtEl>
                                          <p:spTgt spid="5127"/>
                                        </p:tgtEl>
                                        <p:attrNameLst>
                                          <p:attrName>style.visibility</p:attrName>
                                        </p:attrNameLst>
                                      </p:cBhvr>
                                      <p:to>
                                        <p:strVal val="visible"/>
                                      </p:to>
                                    </p:set>
                                    <p:anim calcmode="lin" valueType="num">
                                      <p:cBhvr additive="base">
                                        <p:cTn id="39" dur="500" fill="hold"/>
                                        <p:tgtEl>
                                          <p:spTgt spid="5127"/>
                                        </p:tgtEl>
                                        <p:attrNameLst>
                                          <p:attrName>ppt_x</p:attrName>
                                        </p:attrNameLst>
                                      </p:cBhvr>
                                      <p:tavLst>
                                        <p:tav tm="0">
                                          <p:val>
                                            <p:strVal val="1+#ppt_w/2"/>
                                          </p:val>
                                        </p:tav>
                                        <p:tav tm="100000">
                                          <p:val>
                                            <p:strVal val="#ppt_x"/>
                                          </p:val>
                                        </p:tav>
                                      </p:tavLst>
                                    </p:anim>
                                    <p:anim calcmode="lin" valueType="num">
                                      <p:cBhvr additive="base">
                                        <p:cTn id="40" dur="500" fill="hold"/>
                                        <p:tgtEl>
                                          <p:spTgt spid="5127"/>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2" fill="hold" nodeType="clickEffect">
                                  <p:stCondLst>
                                    <p:cond delay="0"/>
                                  </p:stCondLst>
                                  <p:childTnLst>
                                    <p:set>
                                      <p:cBhvr>
                                        <p:cTn id="44" dur="1" fill="hold">
                                          <p:stCondLst>
                                            <p:cond delay="0"/>
                                          </p:stCondLst>
                                        </p:cTn>
                                        <p:tgtEl>
                                          <p:spTgt spid="5128"/>
                                        </p:tgtEl>
                                        <p:attrNameLst>
                                          <p:attrName>style.visibility</p:attrName>
                                        </p:attrNameLst>
                                      </p:cBhvr>
                                      <p:to>
                                        <p:strVal val="visible"/>
                                      </p:to>
                                    </p:set>
                                    <p:anim calcmode="lin" valueType="num">
                                      <p:cBhvr additive="base">
                                        <p:cTn id="45" dur="500" fill="hold"/>
                                        <p:tgtEl>
                                          <p:spTgt spid="5128"/>
                                        </p:tgtEl>
                                        <p:attrNameLst>
                                          <p:attrName>ppt_x</p:attrName>
                                        </p:attrNameLst>
                                      </p:cBhvr>
                                      <p:tavLst>
                                        <p:tav tm="0">
                                          <p:val>
                                            <p:strVal val="1+#ppt_w/2"/>
                                          </p:val>
                                        </p:tav>
                                        <p:tav tm="100000">
                                          <p:val>
                                            <p:strVal val="#ppt_x"/>
                                          </p:val>
                                        </p:tav>
                                      </p:tavLst>
                                    </p:anim>
                                    <p:anim calcmode="lin" valueType="num">
                                      <p:cBhvr additive="base">
                                        <p:cTn id="46" dur="500" fill="hold"/>
                                        <p:tgtEl>
                                          <p:spTgt spid="5128"/>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grpId="0" nodeType="clickEffect">
                                  <p:stCondLst>
                                    <p:cond delay="0"/>
                                  </p:stCondLst>
                                  <p:childTnLst>
                                    <p:set>
                                      <p:cBhvr>
                                        <p:cTn id="50" dur="1" fill="hold">
                                          <p:stCondLst>
                                            <p:cond delay="0"/>
                                          </p:stCondLst>
                                        </p:cTn>
                                        <p:tgtEl>
                                          <p:spTgt spid="5129"/>
                                        </p:tgtEl>
                                        <p:attrNameLst>
                                          <p:attrName>style.visibility</p:attrName>
                                        </p:attrNameLst>
                                      </p:cBhvr>
                                      <p:to>
                                        <p:strVal val="visible"/>
                                      </p:to>
                                    </p:set>
                                    <p:anim calcmode="lin" valueType="num">
                                      <p:cBhvr additive="base">
                                        <p:cTn id="51" dur="500" fill="hold"/>
                                        <p:tgtEl>
                                          <p:spTgt spid="5129"/>
                                        </p:tgtEl>
                                        <p:attrNameLst>
                                          <p:attrName>ppt_x</p:attrName>
                                        </p:attrNameLst>
                                      </p:cBhvr>
                                      <p:tavLst>
                                        <p:tav tm="0">
                                          <p:val>
                                            <p:strVal val="0-#ppt_w/2"/>
                                          </p:val>
                                        </p:tav>
                                        <p:tav tm="100000">
                                          <p:val>
                                            <p:strVal val="#ppt_x"/>
                                          </p:val>
                                        </p:tav>
                                      </p:tavLst>
                                    </p:anim>
                                    <p:anim calcmode="lin" valueType="num">
                                      <p:cBhvr additive="base">
                                        <p:cTn id="52" dur="500" fill="hold"/>
                                        <p:tgtEl>
                                          <p:spTgt spid="5129"/>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nodeType="clickEffect">
                                  <p:stCondLst>
                                    <p:cond delay="0"/>
                                  </p:stCondLst>
                                  <p:childTnLst>
                                    <p:set>
                                      <p:cBhvr>
                                        <p:cTn id="56" dur="1" fill="hold">
                                          <p:stCondLst>
                                            <p:cond delay="0"/>
                                          </p:stCondLst>
                                        </p:cTn>
                                        <p:tgtEl>
                                          <p:spTgt spid="5130"/>
                                        </p:tgtEl>
                                        <p:attrNameLst>
                                          <p:attrName>style.visibility</p:attrName>
                                        </p:attrNameLst>
                                      </p:cBhvr>
                                      <p:to>
                                        <p:strVal val="visible"/>
                                      </p:to>
                                    </p:set>
                                    <p:anim calcmode="lin" valueType="num">
                                      <p:cBhvr additive="base">
                                        <p:cTn id="57" dur="500" fill="hold"/>
                                        <p:tgtEl>
                                          <p:spTgt spid="5130"/>
                                        </p:tgtEl>
                                        <p:attrNameLst>
                                          <p:attrName>ppt_x</p:attrName>
                                        </p:attrNameLst>
                                      </p:cBhvr>
                                      <p:tavLst>
                                        <p:tav tm="0">
                                          <p:val>
                                            <p:strVal val="0-#ppt_w/2"/>
                                          </p:val>
                                        </p:tav>
                                        <p:tav tm="100000">
                                          <p:val>
                                            <p:strVal val="#ppt_x"/>
                                          </p:val>
                                        </p:tav>
                                      </p:tavLst>
                                    </p:anim>
                                    <p:anim calcmode="lin" valueType="num">
                                      <p:cBhvr additive="base">
                                        <p:cTn id="58" dur="500" fill="hold"/>
                                        <p:tgtEl>
                                          <p:spTgt spid="5130"/>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8" fill="hold" grpId="0" nodeType="clickEffect">
                                  <p:stCondLst>
                                    <p:cond delay="0"/>
                                  </p:stCondLst>
                                  <p:childTnLst>
                                    <p:set>
                                      <p:cBhvr>
                                        <p:cTn id="62" dur="1" fill="hold">
                                          <p:stCondLst>
                                            <p:cond delay="0"/>
                                          </p:stCondLst>
                                        </p:cTn>
                                        <p:tgtEl>
                                          <p:spTgt spid="5131"/>
                                        </p:tgtEl>
                                        <p:attrNameLst>
                                          <p:attrName>style.visibility</p:attrName>
                                        </p:attrNameLst>
                                      </p:cBhvr>
                                      <p:to>
                                        <p:strVal val="visible"/>
                                      </p:to>
                                    </p:set>
                                    <p:anim calcmode="lin" valueType="num">
                                      <p:cBhvr additive="base">
                                        <p:cTn id="63" dur="500" fill="hold"/>
                                        <p:tgtEl>
                                          <p:spTgt spid="5131"/>
                                        </p:tgtEl>
                                        <p:attrNameLst>
                                          <p:attrName>ppt_x</p:attrName>
                                        </p:attrNameLst>
                                      </p:cBhvr>
                                      <p:tavLst>
                                        <p:tav tm="0">
                                          <p:val>
                                            <p:strVal val="0-#ppt_w/2"/>
                                          </p:val>
                                        </p:tav>
                                        <p:tav tm="100000">
                                          <p:val>
                                            <p:strVal val="#ppt_x"/>
                                          </p:val>
                                        </p:tav>
                                      </p:tavLst>
                                    </p:anim>
                                    <p:anim calcmode="lin" valueType="num">
                                      <p:cBhvr additive="base">
                                        <p:cTn id="64" dur="500" fill="hold"/>
                                        <p:tgtEl>
                                          <p:spTgt spid="5131"/>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5132"/>
                                        </p:tgtEl>
                                        <p:attrNameLst>
                                          <p:attrName>style.visibility</p:attrName>
                                        </p:attrNameLst>
                                      </p:cBhvr>
                                      <p:to>
                                        <p:strVal val="visible"/>
                                      </p:to>
                                    </p:set>
                                    <p:anim calcmode="lin" valueType="num">
                                      <p:cBhvr additive="base">
                                        <p:cTn id="69" dur="500" fill="hold"/>
                                        <p:tgtEl>
                                          <p:spTgt spid="5132"/>
                                        </p:tgtEl>
                                        <p:attrNameLst>
                                          <p:attrName>ppt_x</p:attrName>
                                        </p:attrNameLst>
                                      </p:cBhvr>
                                      <p:tavLst>
                                        <p:tav tm="0">
                                          <p:val>
                                            <p:strVal val="#ppt_x"/>
                                          </p:val>
                                        </p:tav>
                                        <p:tav tm="100000">
                                          <p:val>
                                            <p:strVal val="#ppt_x"/>
                                          </p:val>
                                        </p:tav>
                                      </p:tavLst>
                                    </p:anim>
                                    <p:anim calcmode="lin" valueType="num">
                                      <p:cBhvr additive="base">
                                        <p:cTn id="70" dur="500" fill="hold"/>
                                        <p:tgtEl>
                                          <p:spTgt spid="5132"/>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2" fill="hold" grpId="0" nodeType="clickEffect">
                                  <p:stCondLst>
                                    <p:cond delay="0"/>
                                  </p:stCondLst>
                                  <p:childTnLst>
                                    <p:set>
                                      <p:cBhvr>
                                        <p:cTn id="74" dur="1" fill="hold">
                                          <p:stCondLst>
                                            <p:cond delay="0"/>
                                          </p:stCondLst>
                                        </p:cTn>
                                        <p:tgtEl>
                                          <p:spTgt spid="5133"/>
                                        </p:tgtEl>
                                        <p:attrNameLst>
                                          <p:attrName>style.visibility</p:attrName>
                                        </p:attrNameLst>
                                      </p:cBhvr>
                                      <p:to>
                                        <p:strVal val="visible"/>
                                      </p:to>
                                    </p:set>
                                    <p:anim calcmode="lin" valueType="num">
                                      <p:cBhvr additive="base">
                                        <p:cTn id="75" dur="500" fill="hold"/>
                                        <p:tgtEl>
                                          <p:spTgt spid="5133"/>
                                        </p:tgtEl>
                                        <p:attrNameLst>
                                          <p:attrName>ppt_x</p:attrName>
                                        </p:attrNameLst>
                                      </p:cBhvr>
                                      <p:tavLst>
                                        <p:tav tm="0">
                                          <p:val>
                                            <p:strVal val="1+#ppt_w/2"/>
                                          </p:val>
                                        </p:tav>
                                        <p:tav tm="100000">
                                          <p:val>
                                            <p:strVal val="#ppt_x"/>
                                          </p:val>
                                        </p:tav>
                                      </p:tavLst>
                                    </p:anim>
                                    <p:anim calcmode="lin" valueType="num">
                                      <p:cBhvr additive="base">
                                        <p:cTn id="76" dur="500" fill="hold"/>
                                        <p:tgtEl>
                                          <p:spTgt spid="5133"/>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nodeType="clickEffect">
                                  <p:stCondLst>
                                    <p:cond delay="0"/>
                                  </p:stCondLst>
                                  <p:childTnLst>
                                    <p:set>
                                      <p:cBhvr>
                                        <p:cTn id="80" dur="1" fill="hold">
                                          <p:stCondLst>
                                            <p:cond delay="0"/>
                                          </p:stCondLst>
                                        </p:cTn>
                                        <p:tgtEl>
                                          <p:spTgt spid="5134"/>
                                        </p:tgtEl>
                                        <p:attrNameLst>
                                          <p:attrName>style.visibility</p:attrName>
                                        </p:attrNameLst>
                                      </p:cBhvr>
                                      <p:to>
                                        <p:strVal val="visible"/>
                                      </p:to>
                                    </p:set>
                                    <p:anim calcmode="lin" valueType="num">
                                      <p:cBhvr additive="base">
                                        <p:cTn id="81" dur="500" fill="hold"/>
                                        <p:tgtEl>
                                          <p:spTgt spid="5134"/>
                                        </p:tgtEl>
                                        <p:attrNameLst>
                                          <p:attrName>ppt_x</p:attrName>
                                        </p:attrNameLst>
                                      </p:cBhvr>
                                      <p:tavLst>
                                        <p:tav tm="0">
                                          <p:val>
                                            <p:strVal val="0-#ppt_w/2"/>
                                          </p:val>
                                        </p:tav>
                                        <p:tav tm="100000">
                                          <p:val>
                                            <p:strVal val="#ppt_x"/>
                                          </p:val>
                                        </p:tav>
                                      </p:tavLst>
                                    </p:anim>
                                    <p:anim calcmode="lin" valueType="num">
                                      <p:cBhvr additive="base">
                                        <p:cTn id="82" dur="500" fill="hold"/>
                                        <p:tgtEl>
                                          <p:spTgt spid="5134"/>
                                        </p:tgtEl>
                                        <p:attrNameLst>
                                          <p:attrName>ppt_y</p:attrName>
                                        </p:attrNameLst>
                                      </p:cBhvr>
                                      <p:tavLst>
                                        <p:tav tm="0">
                                          <p:val>
                                            <p:strVal val="#ppt_y"/>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nodeType="clickEffect">
                                  <p:stCondLst>
                                    <p:cond delay="0"/>
                                  </p:stCondLst>
                                  <p:childTnLst>
                                    <p:set>
                                      <p:cBhvr>
                                        <p:cTn id="86" dur="1" fill="hold">
                                          <p:stCondLst>
                                            <p:cond delay="0"/>
                                          </p:stCondLst>
                                        </p:cTn>
                                        <p:tgtEl>
                                          <p:spTgt spid="5135"/>
                                        </p:tgtEl>
                                        <p:attrNameLst>
                                          <p:attrName>style.visibility</p:attrName>
                                        </p:attrNameLst>
                                      </p:cBhvr>
                                      <p:to>
                                        <p:strVal val="visible"/>
                                      </p:to>
                                    </p:set>
                                    <p:anim calcmode="lin" valueType="num">
                                      <p:cBhvr additive="base">
                                        <p:cTn id="87" dur="500" fill="hold"/>
                                        <p:tgtEl>
                                          <p:spTgt spid="5135"/>
                                        </p:tgtEl>
                                        <p:attrNameLst>
                                          <p:attrName>ppt_x</p:attrName>
                                        </p:attrNameLst>
                                      </p:cBhvr>
                                      <p:tavLst>
                                        <p:tav tm="0">
                                          <p:val>
                                            <p:strVal val="#ppt_x"/>
                                          </p:val>
                                        </p:tav>
                                        <p:tav tm="100000">
                                          <p:val>
                                            <p:strVal val="#ppt_x"/>
                                          </p:val>
                                        </p:tav>
                                      </p:tavLst>
                                    </p:anim>
                                    <p:anim calcmode="lin" valueType="num">
                                      <p:cBhvr additive="base">
                                        <p:cTn id="88" dur="500" fill="hold"/>
                                        <p:tgtEl>
                                          <p:spTgt spid="5135"/>
                                        </p:tgtEl>
                                        <p:attrNameLst>
                                          <p:attrName>ppt_y</p:attrName>
                                        </p:attrNameLst>
                                      </p:cBhvr>
                                      <p:tavLst>
                                        <p:tav tm="0">
                                          <p:val>
                                            <p:strVal val="1+#ppt_h/2"/>
                                          </p:val>
                                        </p:tav>
                                        <p:tav tm="100000">
                                          <p:val>
                                            <p:strVal val="#ppt_y"/>
                                          </p:val>
                                        </p:tav>
                                      </p:tavLst>
                                    </p:anim>
                                  </p:childTnLst>
                                </p:cTn>
                              </p:par>
                            </p:childTnLst>
                          </p:cTn>
                        </p:par>
                      </p:childTnLst>
                    </p:cTn>
                  </p:par>
                  <p:par>
                    <p:cTn id="89" fill="hold">
                      <p:stCondLst>
                        <p:cond delay="indefinite"/>
                      </p:stCondLst>
                      <p:childTnLst>
                        <p:par>
                          <p:cTn id="90" fill="hold">
                            <p:stCondLst>
                              <p:cond delay="0"/>
                            </p:stCondLst>
                            <p:childTnLst>
                              <p:par>
                                <p:cTn id="91" presetID="9" presetClass="entr" presetSubtype="0" fill="hold" nodeType="clickEffect">
                                  <p:stCondLst>
                                    <p:cond delay="0"/>
                                  </p:stCondLst>
                                  <p:childTnLst>
                                    <p:set>
                                      <p:cBhvr>
                                        <p:cTn id="92" dur="1" fill="hold">
                                          <p:stCondLst>
                                            <p:cond delay="0"/>
                                          </p:stCondLst>
                                        </p:cTn>
                                        <p:tgtEl>
                                          <p:spTgt spid="5136"/>
                                        </p:tgtEl>
                                        <p:attrNameLst>
                                          <p:attrName>style.visibility</p:attrName>
                                        </p:attrNameLst>
                                      </p:cBhvr>
                                      <p:to>
                                        <p:strVal val="visible"/>
                                      </p:to>
                                    </p:set>
                                    <p:animEffect transition="in" filter="dissolve">
                                      <p:cBhvr>
                                        <p:cTn id="93" dur="500"/>
                                        <p:tgtEl>
                                          <p:spTgt spid="5136"/>
                                        </p:tgtEl>
                                      </p:cBhvr>
                                    </p:animEffect>
                                  </p:childTnLst>
                                </p:cTn>
                              </p:par>
                            </p:childTnLst>
                          </p:cTn>
                        </p:par>
                      </p:childTnLst>
                    </p:cTn>
                  </p:par>
                  <p:par>
                    <p:cTn id="94" fill="hold">
                      <p:stCondLst>
                        <p:cond delay="indefinite"/>
                      </p:stCondLst>
                      <p:childTnLst>
                        <p:par>
                          <p:cTn id="95" fill="hold">
                            <p:stCondLst>
                              <p:cond delay="0"/>
                            </p:stCondLst>
                            <p:childTnLst>
                              <p:par>
                                <p:cTn id="96" presetID="9" presetClass="entr" presetSubtype="0" fill="hold" nodeType="clickEffect">
                                  <p:stCondLst>
                                    <p:cond delay="0"/>
                                  </p:stCondLst>
                                  <p:childTnLst>
                                    <p:set>
                                      <p:cBhvr>
                                        <p:cTn id="97" dur="1" fill="hold">
                                          <p:stCondLst>
                                            <p:cond delay="0"/>
                                          </p:stCondLst>
                                        </p:cTn>
                                        <p:tgtEl>
                                          <p:spTgt spid="5138"/>
                                        </p:tgtEl>
                                        <p:attrNameLst>
                                          <p:attrName>style.visibility</p:attrName>
                                        </p:attrNameLst>
                                      </p:cBhvr>
                                      <p:to>
                                        <p:strVal val="visible"/>
                                      </p:to>
                                    </p:set>
                                    <p:animEffect transition="in" filter="dissolve">
                                      <p:cBhvr>
                                        <p:cTn id="98" dur="500"/>
                                        <p:tgtEl>
                                          <p:spTgt spid="5138"/>
                                        </p:tgtEl>
                                      </p:cBhvr>
                                    </p:animEffect>
                                  </p:childTnLst>
                                </p:cTn>
                              </p:par>
                            </p:childTnLst>
                          </p:cTn>
                        </p:par>
                      </p:childTnLst>
                    </p:cTn>
                  </p:par>
                  <p:par>
                    <p:cTn id="99" fill="hold">
                      <p:stCondLst>
                        <p:cond delay="indefinite"/>
                      </p:stCondLst>
                      <p:childTnLst>
                        <p:par>
                          <p:cTn id="100" fill="hold">
                            <p:stCondLst>
                              <p:cond delay="0"/>
                            </p:stCondLst>
                            <p:childTnLst>
                              <p:par>
                                <p:cTn id="101" presetID="9" presetClass="entr" presetSubtype="0" fill="hold" nodeType="clickEffect">
                                  <p:stCondLst>
                                    <p:cond delay="0"/>
                                  </p:stCondLst>
                                  <p:childTnLst>
                                    <p:set>
                                      <p:cBhvr>
                                        <p:cTn id="102" dur="1" fill="hold">
                                          <p:stCondLst>
                                            <p:cond delay="0"/>
                                          </p:stCondLst>
                                        </p:cTn>
                                        <p:tgtEl>
                                          <p:spTgt spid="5137"/>
                                        </p:tgtEl>
                                        <p:attrNameLst>
                                          <p:attrName>style.visibility</p:attrName>
                                        </p:attrNameLst>
                                      </p:cBhvr>
                                      <p:to>
                                        <p:strVal val="visible"/>
                                      </p:to>
                                    </p:set>
                                    <p:animEffect transition="in" filter="dissolve">
                                      <p:cBhvr>
                                        <p:cTn id="103" dur="500"/>
                                        <p:tgtEl>
                                          <p:spTgt spid="5137"/>
                                        </p:tgtEl>
                                      </p:cBhvr>
                                    </p:animEffect>
                                  </p:childTnLst>
                                </p:cTn>
                              </p:par>
                            </p:childTnLst>
                          </p:cTn>
                        </p:par>
                      </p:childTnLst>
                    </p:cTn>
                  </p:par>
                  <p:par>
                    <p:cTn id="104" fill="hold">
                      <p:stCondLst>
                        <p:cond delay="indefinite"/>
                      </p:stCondLst>
                      <p:childTnLst>
                        <p:par>
                          <p:cTn id="105" fill="hold">
                            <p:stCondLst>
                              <p:cond delay="0"/>
                            </p:stCondLst>
                            <p:childTnLst>
                              <p:par>
                                <p:cTn id="106" presetID="21" presetClass="entr" presetSubtype="4" fill="hold" grpId="0" nodeType="clickEffect">
                                  <p:stCondLst>
                                    <p:cond delay="0"/>
                                  </p:stCondLst>
                                  <p:childTnLst>
                                    <p:set>
                                      <p:cBhvr>
                                        <p:cTn id="107" dur="1" fill="hold">
                                          <p:stCondLst>
                                            <p:cond delay="0"/>
                                          </p:stCondLst>
                                        </p:cTn>
                                        <p:tgtEl>
                                          <p:spTgt spid="19"/>
                                        </p:tgtEl>
                                        <p:attrNameLst>
                                          <p:attrName>style.visibility</p:attrName>
                                        </p:attrNameLst>
                                      </p:cBhvr>
                                      <p:to>
                                        <p:strVal val="visible"/>
                                      </p:to>
                                    </p:set>
                                    <p:animEffect transition="in" filter="wheel(4)">
                                      <p:cBhvr>
                                        <p:cTn id="108"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animBg="1"/>
      <p:bldP spid="5123" grpId="0" animBg="1"/>
      <p:bldP spid="5125" grpId="0" animBg="1"/>
      <p:bldP spid="5127" grpId="0" animBg="1"/>
      <p:bldP spid="5129" grpId="0" animBg="1"/>
      <p:bldP spid="5131" grpId="0" animBg="1" autoUpdateAnimBg="0"/>
      <p:bldP spid="5133" grpId="0" animBg="1"/>
      <p:bldP spid="1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169534" y="188640"/>
            <a:ext cx="6703823" cy="76944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4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ESTRUCTURA DE UN TEMA </a:t>
            </a:r>
          </a:p>
        </p:txBody>
      </p:sp>
      <p:pic>
        <p:nvPicPr>
          <p:cNvPr id="15362" name="Picture 2" descr="http://www.revistacarrusel.cl/wp-content/uploads/2012/06/ninos-preguntando-300x200.jpg"/>
          <p:cNvPicPr>
            <a:picLocks noChangeAspect="1" noChangeArrowheads="1"/>
          </p:cNvPicPr>
          <p:nvPr/>
        </p:nvPicPr>
        <p:blipFill>
          <a:blip r:embed="rId2" cstate="print"/>
          <a:srcRect/>
          <a:stretch>
            <a:fillRect/>
          </a:stretch>
        </p:blipFill>
        <p:spPr bwMode="auto">
          <a:xfrm>
            <a:off x="395536" y="836712"/>
            <a:ext cx="1728192" cy="1296143"/>
          </a:xfrm>
          <a:prstGeom prst="rect">
            <a:avLst/>
          </a:prstGeom>
          <a:noFill/>
        </p:spPr>
      </p:pic>
      <p:sp>
        <p:nvSpPr>
          <p:cNvPr id="8" name="7 Rectángulo"/>
          <p:cNvSpPr/>
          <p:nvPr/>
        </p:nvSpPr>
        <p:spPr>
          <a:xfrm>
            <a:off x="1979712" y="1196752"/>
            <a:ext cx="6840760" cy="72008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s-ES" sz="2000" dirty="0" smtClean="0"/>
              <a:t>Nos preguntamos: Si comparamos la estructura de un tema de la Conferencia y la de la Diócesis: ¿Qué mejoras encontráis?</a:t>
            </a:r>
            <a:endParaRPr lang="es-ES" sz="2000" dirty="0"/>
          </a:p>
        </p:txBody>
      </p:sp>
      <p:graphicFrame>
        <p:nvGraphicFramePr>
          <p:cNvPr id="9" name="8 Tabla"/>
          <p:cNvGraphicFramePr>
            <a:graphicFrameLocks noGrp="1"/>
          </p:cNvGraphicFramePr>
          <p:nvPr/>
        </p:nvGraphicFramePr>
        <p:xfrm>
          <a:off x="755576" y="2348880"/>
          <a:ext cx="3240360" cy="4075390"/>
        </p:xfrm>
        <a:graphic>
          <a:graphicData uri="http://schemas.openxmlformats.org/drawingml/2006/table">
            <a:tbl>
              <a:tblPr/>
              <a:tblGrid>
                <a:gridCol w="3240360"/>
              </a:tblGrid>
              <a:tr h="463530">
                <a:tc>
                  <a:txBody>
                    <a:bodyPr/>
                    <a:lstStyle/>
                    <a:p>
                      <a:pPr algn="just">
                        <a:lnSpc>
                          <a:spcPct val="115000"/>
                        </a:lnSpc>
                        <a:spcAft>
                          <a:spcPts val="0"/>
                        </a:spcAft>
                      </a:pPr>
                      <a:r>
                        <a:rPr lang="es-ES" sz="1400" b="1" dirty="0">
                          <a:latin typeface="Times New Roman"/>
                          <a:ea typeface="Calibri"/>
                          <a:cs typeface="Arial"/>
                        </a:rPr>
                        <a:t>GUÍA BÁSICA SUBCOMISIÓN  EPISCOPAL DE CATEQUESIS</a:t>
                      </a:r>
                      <a:endParaRPr lang="es-E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8149">
                <a:tc>
                  <a:txBody>
                    <a:bodyPr/>
                    <a:lstStyle/>
                    <a:p>
                      <a:pPr algn="just">
                        <a:lnSpc>
                          <a:spcPct val="115000"/>
                        </a:lnSpc>
                        <a:spcAft>
                          <a:spcPts val="0"/>
                        </a:spcAft>
                      </a:pPr>
                      <a:r>
                        <a:rPr lang="es-ES" sz="1400" dirty="0">
                          <a:latin typeface="Times New Roman"/>
                          <a:ea typeface="Calibri"/>
                          <a:cs typeface="Arial"/>
                        </a:rPr>
                        <a:t>TÍTULO DEL TEMA (Breve palabras introducción)</a:t>
                      </a:r>
                      <a:endParaRPr lang="es-E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2506">
                <a:tc>
                  <a:txBody>
                    <a:bodyPr/>
                    <a:lstStyle/>
                    <a:p>
                      <a:pPr algn="just">
                        <a:lnSpc>
                          <a:spcPct val="115000"/>
                        </a:lnSpc>
                        <a:spcAft>
                          <a:spcPts val="0"/>
                        </a:spcAft>
                      </a:pPr>
                      <a:r>
                        <a:rPr lang="es-ES" sz="1400" dirty="0" smtClean="0">
                          <a:latin typeface="Times New Roman"/>
                          <a:ea typeface="Calibri"/>
                          <a:cs typeface="Arial"/>
                        </a:rPr>
                        <a:t>OBJETIVOS</a:t>
                      </a:r>
                      <a:r>
                        <a:rPr lang="es-ES" sz="1400" baseline="0" dirty="0" smtClean="0">
                          <a:latin typeface="Times New Roman"/>
                          <a:ea typeface="Calibri"/>
                          <a:cs typeface="Arial"/>
                        </a:rPr>
                        <a:t> </a:t>
                      </a:r>
                      <a:r>
                        <a:rPr lang="es-ES" sz="1400" dirty="0" smtClean="0">
                          <a:solidFill>
                            <a:srgbClr val="FF0000"/>
                          </a:solidFill>
                          <a:latin typeface="Times New Roman"/>
                          <a:ea typeface="Calibri"/>
                          <a:cs typeface="Arial"/>
                        </a:rPr>
                        <a:t>POR </a:t>
                      </a:r>
                      <a:r>
                        <a:rPr lang="es-ES" sz="1400" dirty="0">
                          <a:solidFill>
                            <a:srgbClr val="FF0000"/>
                          </a:solidFill>
                          <a:latin typeface="Times New Roman"/>
                          <a:ea typeface="Calibri"/>
                          <a:cs typeface="Arial"/>
                        </a:rPr>
                        <a:t>NÚCLEOS</a:t>
                      </a:r>
                      <a:endParaRPr lang="es-ES" sz="1400" dirty="0">
                        <a:solidFill>
                          <a:srgbClr val="FF0000"/>
                        </a:solidFill>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27061">
                <a:tc>
                  <a:txBody>
                    <a:bodyPr/>
                    <a:lstStyle/>
                    <a:p>
                      <a:pPr algn="just">
                        <a:lnSpc>
                          <a:spcPct val="115000"/>
                        </a:lnSpc>
                        <a:spcAft>
                          <a:spcPts val="0"/>
                        </a:spcAft>
                      </a:pPr>
                      <a:r>
                        <a:rPr lang="es-ES" sz="1400" dirty="0">
                          <a:solidFill>
                            <a:srgbClr val="FF0000"/>
                          </a:solidFill>
                          <a:latin typeface="Times New Roman"/>
                          <a:ea typeface="Calibri"/>
                          <a:cs typeface="Arial"/>
                        </a:rPr>
                        <a:t>SER. </a:t>
                      </a:r>
                      <a:r>
                        <a:rPr lang="es-ES" sz="1400" b="1" dirty="0">
                          <a:solidFill>
                            <a:srgbClr val="FF0000"/>
                          </a:solidFill>
                          <a:latin typeface="Times New Roman"/>
                          <a:ea typeface="Calibri"/>
                          <a:cs typeface="Arial"/>
                        </a:rPr>
                        <a:t>POR NÚCLEO</a:t>
                      </a:r>
                      <a:r>
                        <a:rPr lang="es-ES" sz="1400" dirty="0">
                          <a:solidFill>
                            <a:srgbClr val="FF0000"/>
                          </a:solidFill>
                          <a:latin typeface="Times New Roman"/>
                          <a:ea typeface="Calibri"/>
                          <a:cs typeface="Arial"/>
                        </a:rPr>
                        <a:t>,  </a:t>
                      </a:r>
                      <a:r>
                        <a:rPr lang="es-ES" sz="1400" dirty="0">
                          <a:latin typeface="Times New Roman"/>
                          <a:ea typeface="Calibri"/>
                          <a:cs typeface="Arial"/>
                        </a:rPr>
                        <a:t>FORMACIÓN CATEQUISTAS: Espiritualidad y formación siguiendo el compendio de la iglesia. </a:t>
                      </a:r>
                      <a:endParaRPr lang="es-E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7788">
                <a:tc>
                  <a:txBody>
                    <a:bodyPr/>
                    <a:lstStyle/>
                    <a:p>
                      <a:pPr algn="just">
                        <a:lnSpc>
                          <a:spcPct val="115000"/>
                        </a:lnSpc>
                        <a:spcAft>
                          <a:spcPts val="0"/>
                        </a:spcAft>
                      </a:pPr>
                      <a:endParaRPr lang="es-ES" sz="1400" dirty="0">
                        <a:latin typeface="Times New Roman"/>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90591">
                <a:tc>
                  <a:txBody>
                    <a:bodyPr/>
                    <a:lstStyle/>
                    <a:p>
                      <a:pPr algn="just">
                        <a:lnSpc>
                          <a:spcPct val="115000"/>
                        </a:lnSpc>
                        <a:spcAft>
                          <a:spcPts val="0"/>
                        </a:spcAft>
                      </a:pPr>
                      <a:r>
                        <a:rPr lang="es-ES" sz="1400" dirty="0">
                          <a:latin typeface="Times New Roman"/>
                          <a:ea typeface="Calibri"/>
                          <a:cs typeface="Arial"/>
                        </a:rPr>
                        <a:t>MOMENTOS O PASOS DE LA SESIÓN DE CATEQUESIS</a:t>
                      </a:r>
                      <a:endParaRPr lang="es-ES" sz="1400" dirty="0">
                        <a:latin typeface="Calibri"/>
                        <a:ea typeface="Calibri"/>
                        <a:cs typeface="Times New Roman"/>
                      </a:endParaRPr>
                    </a:p>
                    <a:p>
                      <a:pPr marL="342900" lvl="0" indent="-342900" algn="just">
                        <a:lnSpc>
                          <a:spcPct val="115000"/>
                        </a:lnSpc>
                        <a:spcAft>
                          <a:spcPts val="0"/>
                        </a:spcAft>
                        <a:buFont typeface="+mj-lt"/>
                        <a:buAutoNum type="arabicPeriod"/>
                      </a:pPr>
                      <a:r>
                        <a:rPr lang="es-ES" sz="1400" dirty="0">
                          <a:latin typeface="Times New Roman"/>
                          <a:ea typeface="Calibri"/>
                          <a:cs typeface="Arial"/>
                        </a:rPr>
                        <a:t>Testimoniar la fe.</a:t>
                      </a:r>
                      <a:endParaRPr lang="es-ES" sz="1400" dirty="0">
                        <a:latin typeface="Calibri"/>
                        <a:ea typeface="Calibri"/>
                        <a:cs typeface="Times New Roman"/>
                      </a:endParaRPr>
                    </a:p>
                    <a:p>
                      <a:pPr marL="342900" lvl="0" indent="-342900" algn="just">
                        <a:lnSpc>
                          <a:spcPct val="115000"/>
                        </a:lnSpc>
                        <a:spcAft>
                          <a:spcPts val="0"/>
                        </a:spcAft>
                        <a:buFont typeface="+mj-lt"/>
                        <a:buAutoNum type="arabicPeriod"/>
                      </a:pPr>
                      <a:r>
                        <a:rPr lang="es-ES" sz="1400" dirty="0">
                          <a:latin typeface="Times New Roman"/>
                          <a:ea typeface="Calibri"/>
                          <a:cs typeface="Arial"/>
                        </a:rPr>
                        <a:t>Iniciar en la Celebración</a:t>
                      </a:r>
                      <a:endParaRPr lang="es-ES" sz="1400" dirty="0">
                        <a:latin typeface="Calibri"/>
                        <a:ea typeface="Calibri"/>
                        <a:cs typeface="Times New Roman"/>
                      </a:endParaRPr>
                    </a:p>
                    <a:p>
                      <a:pPr marL="342900" lvl="0" indent="-342900" algn="just">
                        <a:lnSpc>
                          <a:spcPct val="115000"/>
                        </a:lnSpc>
                        <a:spcAft>
                          <a:spcPts val="0"/>
                        </a:spcAft>
                        <a:buFont typeface="+mj-lt"/>
                        <a:buAutoNum type="arabicPeriod"/>
                      </a:pPr>
                      <a:r>
                        <a:rPr lang="es-ES" sz="1400" dirty="0">
                          <a:latin typeface="Times New Roman"/>
                          <a:ea typeface="Calibri"/>
                          <a:cs typeface="Arial"/>
                        </a:rPr>
                        <a:t>Alentar en la vida cristiana</a:t>
                      </a:r>
                      <a:endParaRPr lang="es-ES" sz="1400" dirty="0">
                        <a:latin typeface="Calibri"/>
                        <a:ea typeface="Calibri"/>
                        <a:cs typeface="Times New Roman"/>
                      </a:endParaRPr>
                    </a:p>
                    <a:p>
                      <a:pPr marL="342900" lvl="0" indent="-342900" algn="just">
                        <a:lnSpc>
                          <a:spcPct val="115000"/>
                        </a:lnSpc>
                        <a:spcAft>
                          <a:spcPts val="0"/>
                        </a:spcAft>
                        <a:buFont typeface="+mj-lt"/>
                        <a:buAutoNum type="arabicPeriod"/>
                      </a:pPr>
                      <a:r>
                        <a:rPr lang="es-ES" sz="1400" dirty="0">
                          <a:latin typeface="Times New Roman"/>
                          <a:ea typeface="Calibri"/>
                          <a:cs typeface="Arial"/>
                        </a:rPr>
                        <a:t>Enseñar a orar</a:t>
                      </a:r>
                      <a:endParaRPr lang="es-E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10" name="9 Tabla"/>
          <p:cNvGraphicFramePr>
            <a:graphicFrameLocks noGrp="1"/>
          </p:cNvGraphicFramePr>
          <p:nvPr/>
        </p:nvGraphicFramePr>
        <p:xfrm>
          <a:off x="4932040" y="2276873"/>
          <a:ext cx="3456384" cy="4368606"/>
        </p:xfrm>
        <a:graphic>
          <a:graphicData uri="http://schemas.openxmlformats.org/drawingml/2006/table">
            <a:tbl>
              <a:tblPr/>
              <a:tblGrid>
                <a:gridCol w="3456384"/>
              </a:tblGrid>
              <a:tr h="430306">
                <a:tc>
                  <a:txBody>
                    <a:bodyPr/>
                    <a:lstStyle/>
                    <a:p>
                      <a:pPr algn="just">
                        <a:lnSpc>
                          <a:spcPct val="115000"/>
                        </a:lnSpc>
                        <a:spcAft>
                          <a:spcPts val="0"/>
                        </a:spcAft>
                      </a:pPr>
                      <a:r>
                        <a:rPr lang="es-ES" sz="1400" dirty="0">
                          <a:solidFill>
                            <a:srgbClr val="FF0000"/>
                          </a:solidFill>
                          <a:latin typeface="Times New Roman"/>
                          <a:ea typeface="Calibri"/>
                          <a:cs typeface="Arial"/>
                        </a:rPr>
                        <a:t>GUÍA BÁSICA DE LA DELEGACIÓN DE CATEQUESIS</a:t>
                      </a:r>
                      <a:endParaRPr lang="es-ES" sz="1400" dirty="0">
                        <a:latin typeface="Calibri"/>
                        <a:ea typeface="Calibri"/>
                        <a:cs typeface="Times New Roman"/>
                      </a:endParaRPr>
                    </a:p>
                  </a:txBody>
                  <a:tcPr marL="65340" marR="65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0306">
                <a:tc>
                  <a:txBody>
                    <a:bodyPr/>
                    <a:lstStyle/>
                    <a:p>
                      <a:pPr algn="just">
                        <a:lnSpc>
                          <a:spcPct val="115000"/>
                        </a:lnSpc>
                        <a:spcAft>
                          <a:spcPts val="0"/>
                        </a:spcAft>
                      </a:pPr>
                      <a:r>
                        <a:rPr lang="es-ES" sz="1400" dirty="0">
                          <a:latin typeface="Times New Roman"/>
                          <a:ea typeface="Calibri"/>
                          <a:cs typeface="Arial"/>
                        </a:rPr>
                        <a:t>TITULO DEL TEMA (mismo que la guía básica Subcomisión)</a:t>
                      </a:r>
                      <a:endParaRPr lang="es-ES" sz="1400" dirty="0">
                        <a:latin typeface="Calibri"/>
                        <a:ea typeface="Calibri"/>
                        <a:cs typeface="Times New Roman"/>
                      </a:endParaRPr>
                    </a:p>
                  </a:txBody>
                  <a:tcPr marL="65340" marR="65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1184">
                <a:tc>
                  <a:txBody>
                    <a:bodyPr/>
                    <a:lstStyle/>
                    <a:p>
                      <a:pPr algn="just">
                        <a:lnSpc>
                          <a:spcPct val="115000"/>
                        </a:lnSpc>
                        <a:spcAft>
                          <a:spcPts val="0"/>
                        </a:spcAft>
                      </a:pPr>
                      <a:r>
                        <a:rPr lang="es-ES" sz="1400" dirty="0">
                          <a:latin typeface="Times New Roman"/>
                          <a:ea typeface="Calibri"/>
                          <a:cs typeface="Arial"/>
                        </a:rPr>
                        <a:t>OBJETIVOS </a:t>
                      </a:r>
                      <a:r>
                        <a:rPr lang="es-ES" sz="1400" dirty="0">
                          <a:solidFill>
                            <a:srgbClr val="FF0000"/>
                          </a:solidFill>
                          <a:latin typeface="Times New Roman"/>
                          <a:ea typeface="Calibri"/>
                          <a:cs typeface="Arial"/>
                        </a:rPr>
                        <a:t>POR TEMA</a:t>
                      </a:r>
                      <a:endParaRPr lang="es-ES" sz="1400" dirty="0">
                        <a:solidFill>
                          <a:srgbClr val="FF0000"/>
                        </a:solidFill>
                        <a:latin typeface="Calibri"/>
                        <a:ea typeface="Calibri"/>
                        <a:cs typeface="Times New Roman"/>
                      </a:endParaRPr>
                    </a:p>
                  </a:txBody>
                  <a:tcPr marL="65340" marR="65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74700">
                <a:tc>
                  <a:txBody>
                    <a:bodyPr/>
                    <a:lstStyle/>
                    <a:p>
                      <a:pPr algn="just">
                        <a:lnSpc>
                          <a:spcPct val="115000"/>
                        </a:lnSpc>
                        <a:spcAft>
                          <a:spcPts val="0"/>
                        </a:spcAft>
                      </a:pPr>
                      <a:r>
                        <a:rPr lang="es-ES" sz="1400" dirty="0">
                          <a:latin typeface="Times New Roman"/>
                          <a:ea typeface="Calibri"/>
                          <a:cs typeface="Arial"/>
                        </a:rPr>
                        <a:t>FORMACIÓN DEL CATEQUISTA </a:t>
                      </a:r>
                      <a:r>
                        <a:rPr lang="es-ES" sz="1400" b="1" dirty="0">
                          <a:solidFill>
                            <a:srgbClr val="FF0000"/>
                          </a:solidFill>
                          <a:latin typeface="Times New Roman"/>
                          <a:ea typeface="Calibri"/>
                          <a:cs typeface="Arial"/>
                        </a:rPr>
                        <a:t>POR TEMA.</a:t>
                      </a:r>
                      <a:r>
                        <a:rPr lang="es-ES" sz="1400" dirty="0">
                          <a:solidFill>
                            <a:srgbClr val="FF0000"/>
                          </a:solidFill>
                          <a:latin typeface="Times New Roman"/>
                          <a:ea typeface="Calibri"/>
                          <a:cs typeface="Arial"/>
                        </a:rPr>
                        <a:t> </a:t>
                      </a:r>
                      <a:endParaRPr lang="es-ES" sz="1400" dirty="0">
                        <a:solidFill>
                          <a:srgbClr val="FF0000"/>
                        </a:solidFill>
                        <a:latin typeface="Calibri"/>
                        <a:ea typeface="Calibri"/>
                        <a:cs typeface="Times New Roman"/>
                      </a:endParaRPr>
                    </a:p>
                  </a:txBody>
                  <a:tcPr marL="65340" marR="65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4902">
                <a:tc>
                  <a:txBody>
                    <a:bodyPr/>
                    <a:lstStyle/>
                    <a:p>
                      <a:pPr algn="just">
                        <a:lnSpc>
                          <a:spcPct val="115000"/>
                        </a:lnSpc>
                        <a:spcAft>
                          <a:spcPts val="0"/>
                        </a:spcAft>
                      </a:pPr>
                      <a:r>
                        <a:rPr lang="es-ES" sz="1400" dirty="0" smtClean="0">
                          <a:solidFill>
                            <a:srgbClr val="FF0000"/>
                          </a:solidFill>
                          <a:latin typeface="Times New Roman"/>
                          <a:ea typeface="Calibri"/>
                          <a:cs typeface="Arial"/>
                        </a:rPr>
                        <a:t>ORIENTACIONE</a:t>
                      </a:r>
                      <a:r>
                        <a:rPr lang="es-ES" sz="1400" baseline="0" dirty="0" smtClean="0">
                          <a:solidFill>
                            <a:srgbClr val="FF0000"/>
                          </a:solidFill>
                          <a:latin typeface="Times New Roman"/>
                          <a:ea typeface="Calibri"/>
                          <a:cs typeface="Arial"/>
                        </a:rPr>
                        <a:t>S</a:t>
                      </a:r>
                      <a:r>
                        <a:rPr lang="es-ES" sz="1400" baseline="0" dirty="0" smtClean="0">
                          <a:latin typeface="Times New Roman"/>
                          <a:ea typeface="Calibri"/>
                          <a:cs typeface="Arial"/>
                        </a:rPr>
                        <a:t> PARA  DESARROLLAR</a:t>
                      </a:r>
                      <a:r>
                        <a:rPr lang="es-ES" sz="1400" dirty="0" smtClean="0">
                          <a:latin typeface="Times New Roman"/>
                          <a:ea typeface="Calibri"/>
                          <a:cs typeface="Arial"/>
                        </a:rPr>
                        <a:t> UNA </a:t>
                      </a:r>
                      <a:r>
                        <a:rPr lang="es-ES" sz="1400" dirty="0">
                          <a:latin typeface="Times New Roman"/>
                          <a:ea typeface="Calibri"/>
                          <a:cs typeface="Arial"/>
                        </a:rPr>
                        <a:t>SESIÓN DE CATEQUESIS </a:t>
                      </a:r>
                      <a:endParaRPr lang="es-ES" sz="1400" dirty="0">
                        <a:latin typeface="Calibri"/>
                        <a:ea typeface="Calibri"/>
                        <a:cs typeface="Times New Roman"/>
                      </a:endParaRPr>
                    </a:p>
                  </a:txBody>
                  <a:tcPr marL="65340" marR="65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19095">
                <a:tc>
                  <a:txBody>
                    <a:bodyPr/>
                    <a:lstStyle/>
                    <a:p>
                      <a:pPr algn="just">
                        <a:lnSpc>
                          <a:spcPct val="115000"/>
                        </a:lnSpc>
                        <a:spcAft>
                          <a:spcPts val="0"/>
                        </a:spcAft>
                      </a:pPr>
                      <a:r>
                        <a:rPr lang="es-ES" sz="1400" dirty="0">
                          <a:latin typeface="Times New Roman"/>
                          <a:ea typeface="Calibri"/>
                          <a:cs typeface="Arial"/>
                        </a:rPr>
                        <a:t>MOMENTOS O PASOS DE LA SESIÓN DE CATEQUESIS</a:t>
                      </a:r>
                      <a:endParaRPr lang="es-ES" sz="1400" dirty="0">
                        <a:latin typeface="Calibri"/>
                        <a:ea typeface="Calibri"/>
                        <a:cs typeface="Times New Roman"/>
                      </a:endParaRPr>
                    </a:p>
                    <a:p>
                      <a:pPr marL="342900" lvl="0" indent="-342900" algn="just">
                        <a:lnSpc>
                          <a:spcPct val="115000"/>
                        </a:lnSpc>
                        <a:spcAft>
                          <a:spcPts val="0"/>
                        </a:spcAft>
                        <a:buFont typeface="+mj-lt"/>
                        <a:buAutoNum type="arabicPeriod"/>
                      </a:pPr>
                      <a:r>
                        <a:rPr lang="es-ES" sz="1400" dirty="0">
                          <a:latin typeface="Times New Roman"/>
                          <a:ea typeface="Calibri"/>
                          <a:cs typeface="Arial"/>
                        </a:rPr>
                        <a:t>Conocer la fe</a:t>
                      </a:r>
                      <a:endParaRPr lang="es-ES" sz="1400" dirty="0">
                        <a:latin typeface="Calibri"/>
                        <a:ea typeface="Calibri"/>
                        <a:cs typeface="Times New Roman"/>
                      </a:endParaRPr>
                    </a:p>
                    <a:p>
                      <a:pPr marL="342900" lvl="0" indent="-342900" algn="just">
                        <a:lnSpc>
                          <a:spcPct val="115000"/>
                        </a:lnSpc>
                        <a:spcAft>
                          <a:spcPts val="0"/>
                        </a:spcAft>
                        <a:buFont typeface="+mj-lt"/>
                        <a:buAutoNum type="arabicPeriod"/>
                      </a:pPr>
                      <a:r>
                        <a:rPr lang="es-ES" sz="1400" dirty="0">
                          <a:latin typeface="Times New Roman"/>
                          <a:ea typeface="Calibri"/>
                          <a:cs typeface="Arial"/>
                        </a:rPr>
                        <a:t>Celebrar la fe</a:t>
                      </a:r>
                      <a:endParaRPr lang="es-ES" sz="1400" dirty="0">
                        <a:latin typeface="Calibri"/>
                        <a:ea typeface="Calibri"/>
                        <a:cs typeface="Times New Roman"/>
                      </a:endParaRPr>
                    </a:p>
                    <a:p>
                      <a:pPr marL="342900" lvl="0" indent="-342900" algn="just">
                        <a:lnSpc>
                          <a:spcPct val="115000"/>
                        </a:lnSpc>
                        <a:spcAft>
                          <a:spcPts val="0"/>
                        </a:spcAft>
                        <a:buFont typeface="+mj-lt"/>
                        <a:buAutoNum type="arabicPeriod"/>
                      </a:pPr>
                      <a:r>
                        <a:rPr lang="es-ES" sz="1400" dirty="0">
                          <a:latin typeface="Times New Roman"/>
                          <a:ea typeface="Calibri"/>
                          <a:cs typeface="Arial"/>
                        </a:rPr>
                        <a:t>Vivir la fe</a:t>
                      </a:r>
                      <a:endParaRPr lang="es-ES" sz="1400" dirty="0">
                        <a:latin typeface="Calibri"/>
                        <a:ea typeface="Calibri"/>
                        <a:cs typeface="Times New Roman"/>
                      </a:endParaRPr>
                    </a:p>
                    <a:p>
                      <a:pPr marL="342900" lvl="0" indent="-342900" algn="just">
                        <a:lnSpc>
                          <a:spcPct val="115000"/>
                        </a:lnSpc>
                        <a:spcAft>
                          <a:spcPts val="0"/>
                        </a:spcAft>
                        <a:buFont typeface="+mj-lt"/>
                        <a:buAutoNum type="arabicPeriod"/>
                      </a:pPr>
                      <a:r>
                        <a:rPr lang="es-ES" sz="1400" dirty="0">
                          <a:latin typeface="Times New Roman"/>
                          <a:ea typeface="Calibri"/>
                          <a:cs typeface="Arial"/>
                        </a:rPr>
                        <a:t>Orar con fe</a:t>
                      </a:r>
                      <a:endParaRPr lang="es-ES" sz="1400" dirty="0">
                        <a:latin typeface="Calibri"/>
                        <a:ea typeface="Calibri"/>
                        <a:cs typeface="Times New Roman"/>
                      </a:endParaRPr>
                    </a:p>
                  </a:txBody>
                  <a:tcPr marL="65340" marR="65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edge">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edge">
                                      <p:cBhvr>
                                        <p:cTn id="1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65224" y="188640"/>
            <a:ext cx="8712449" cy="64633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CLAVES DEL NUEVO ESTILO DE CATEQUESIS </a:t>
            </a:r>
          </a:p>
        </p:txBody>
      </p:sp>
      <p:sp>
        <p:nvSpPr>
          <p:cNvPr id="16385" name="Rectangle 1"/>
          <p:cNvSpPr>
            <a:spLocks noChangeArrowheads="1"/>
          </p:cNvSpPr>
          <p:nvPr/>
        </p:nvSpPr>
        <p:spPr bwMode="auto">
          <a:xfrm>
            <a:off x="899592" y="2204864"/>
            <a:ext cx="7398216"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Llamamos </a:t>
            </a:r>
            <a:r>
              <a:rPr kumimoji="0" lang="es-ES"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s-E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claves</a:t>
            </a:r>
            <a:r>
              <a:rPr kumimoji="0" lang="es-ES"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s-E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 las indicaciones de utilizaci</a:t>
            </a:r>
            <a:r>
              <a:rPr kumimoji="0" lang="es-ES" b="1" i="0"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es-E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 de los medios y  recursos, que se utilizan durante la sesi</a:t>
            </a:r>
            <a:r>
              <a:rPr kumimoji="0" lang="es-ES" b="1" i="0"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es-E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 de catequesis.</a:t>
            </a:r>
            <a:r>
              <a:rPr kumimoji="0" 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Es decir, modos de utilizar recursos como el canto, los signos, los gestos y el movimiento, la narraci</a:t>
            </a:r>
            <a:r>
              <a:rPr kumimoji="0" lang="es-ES" b="0" i="0"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 </a:t>
            </a:r>
            <a:r>
              <a:rPr lang="es-ES" dirty="0" smtClean="0">
                <a:latin typeface="Times New Roman" pitchFamily="18" charset="0"/>
                <a:ea typeface="Calibri" pitchFamily="34" charset="0"/>
                <a:cs typeface="Times New Roman" pitchFamily="18" charset="0"/>
              </a:rPr>
              <a:t>l</a:t>
            </a:r>
            <a:r>
              <a:rPr kumimoji="0" 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as preguntas cerradas, las im</a:t>
            </a:r>
            <a:r>
              <a:rPr kumimoji="0" lang="es-ES" b="0" i="0" u="none" strike="noStrike" cap="none" normalizeH="0" baseline="0" dirty="0" smtClean="0">
                <a:ln>
                  <a:noFill/>
                </a:ln>
                <a:solidFill>
                  <a:schemeClr val="tx1"/>
                </a:solidFill>
                <a:effectLst/>
                <a:latin typeface="Calibri"/>
                <a:ea typeface="Calibri" pitchFamily="34" charset="0"/>
                <a:cs typeface="Times New Roman" pitchFamily="18" charset="0"/>
              </a:rPr>
              <a:t>á</a:t>
            </a:r>
            <a:r>
              <a:rPr kumimoji="0" 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genes y los lugares significativos del  templo. </a:t>
            </a:r>
            <a:endParaRPr kumimoji="0" lang="es-ES"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Picture 2" descr="http://www.revistacarrusel.cl/wp-content/uploads/2012/06/ninos-preguntando-300x200.jpg"/>
          <p:cNvPicPr>
            <a:picLocks noChangeAspect="1" noChangeArrowheads="1"/>
          </p:cNvPicPr>
          <p:nvPr/>
        </p:nvPicPr>
        <p:blipFill>
          <a:blip r:embed="rId2" cstate="print"/>
          <a:srcRect/>
          <a:stretch>
            <a:fillRect/>
          </a:stretch>
        </p:blipFill>
        <p:spPr bwMode="auto">
          <a:xfrm>
            <a:off x="395536" y="836712"/>
            <a:ext cx="1728192" cy="1296143"/>
          </a:xfrm>
          <a:prstGeom prst="rect">
            <a:avLst/>
          </a:prstGeom>
          <a:noFill/>
        </p:spPr>
      </p:pic>
      <p:sp>
        <p:nvSpPr>
          <p:cNvPr id="7" name="6 Rectángulo"/>
          <p:cNvSpPr/>
          <p:nvPr/>
        </p:nvSpPr>
        <p:spPr>
          <a:xfrm>
            <a:off x="2123728" y="1052736"/>
            <a:ext cx="5904656" cy="72008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s-ES" sz="2000" dirty="0" smtClean="0"/>
              <a:t>Nos preguntamos: ¿Qué entendéis por claves?  </a:t>
            </a:r>
            <a:endParaRPr lang="es-ES" sz="2000" dirty="0"/>
          </a:p>
        </p:txBody>
      </p:sp>
      <p:sp>
        <p:nvSpPr>
          <p:cNvPr id="16386" name="Rectangle 2"/>
          <p:cNvSpPr>
            <a:spLocks noChangeArrowheads="1"/>
          </p:cNvSpPr>
          <p:nvPr/>
        </p:nvSpPr>
        <p:spPr bwMode="auto">
          <a:xfrm>
            <a:off x="109516" y="5048016"/>
            <a:ext cx="8926980"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Todos estos medios y recursos tienen en com</a:t>
            </a:r>
            <a:r>
              <a:rPr kumimoji="0" lang="es-ES" b="1" i="0" u="none" strike="noStrike" cap="none" normalizeH="0" baseline="0" dirty="0" smtClean="0">
                <a:ln>
                  <a:noFill/>
                </a:ln>
                <a:solidFill>
                  <a:schemeClr val="tx1"/>
                </a:solidFill>
                <a:effectLst/>
                <a:latin typeface="Calibri"/>
                <a:ea typeface="Calibri" pitchFamily="34" charset="0"/>
                <a:cs typeface="Times New Roman" pitchFamily="18" charset="0"/>
              </a:rPr>
              <a:t>ú</a:t>
            </a:r>
            <a:r>
              <a:rPr kumimoji="0" lang="es-ES"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 que no es necesario saber leer ni escribir;</a:t>
            </a:r>
            <a:r>
              <a:rPr kumimoji="0" 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s-ES"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que son adecuados y a la vez f</a:t>
            </a:r>
            <a:r>
              <a:rPr kumimoji="0" lang="es-ES" b="0" i="0" u="none" strike="noStrike" cap="none" normalizeH="0" baseline="0" dirty="0" smtClean="0">
                <a:ln>
                  <a:noFill/>
                </a:ln>
                <a:solidFill>
                  <a:schemeClr val="tx1"/>
                </a:solidFill>
                <a:effectLst/>
                <a:latin typeface="Calibri"/>
                <a:ea typeface="Calibri" pitchFamily="34" charset="0"/>
                <a:cs typeface="Times New Roman" pitchFamily="18" charset="0"/>
              </a:rPr>
              <a:t>á</a:t>
            </a:r>
            <a:r>
              <a:rPr kumimoji="0" 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ciles de utilizar con los ni</a:t>
            </a:r>
            <a:r>
              <a:rPr kumimoji="0" lang="es-ES" b="0" i="0" u="none" strike="noStrike" cap="none" normalizeH="0" baseline="0" dirty="0" smtClean="0">
                <a:ln>
                  <a:noFill/>
                </a:ln>
                <a:solidFill>
                  <a:schemeClr val="tx1"/>
                </a:solidFill>
                <a:effectLst/>
                <a:latin typeface="Calibri"/>
                <a:ea typeface="Calibri" pitchFamily="34" charset="0"/>
                <a:cs typeface="Times New Roman" pitchFamily="18" charset="0"/>
              </a:rPr>
              <a:t>ñ</a:t>
            </a:r>
            <a:r>
              <a:rPr kumimoji="0" 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os y ni</a:t>
            </a:r>
            <a:r>
              <a:rPr kumimoji="0" lang="es-ES" b="0" i="0" u="none" strike="noStrike" cap="none" normalizeH="0" baseline="0" dirty="0" smtClean="0">
                <a:ln>
                  <a:noFill/>
                </a:ln>
                <a:solidFill>
                  <a:schemeClr val="tx1"/>
                </a:solidFill>
                <a:effectLst/>
                <a:latin typeface="Calibri"/>
                <a:ea typeface="Calibri" pitchFamily="34" charset="0"/>
                <a:cs typeface="Times New Roman" pitchFamily="18" charset="0"/>
              </a:rPr>
              <a:t>ñ</a:t>
            </a:r>
            <a:r>
              <a:rPr kumimoji="0" 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as; y conectan con ellos por la capacidad que tienen de </a:t>
            </a:r>
            <a:r>
              <a:rPr kumimoji="0" lang="es-ES"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aprender y comprender</a:t>
            </a:r>
            <a:r>
              <a:rPr kumimoji="0" lang="es-ES"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desde lo concreto, desde lo sensible, o lo que es lo mismo, porque les entra por sus ojos, lo sienten participando y lo escuchan por sus o</a:t>
            </a:r>
            <a:r>
              <a:rPr kumimoji="0" lang="es-ES" b="0" i="0" u="none" strike="noStrike" cap="none" normalizeH="0" baseline="0" dirty="0" smtClean="0">
                <a:ln>
                  <a:noFill/>
                </a:ln>
                <a:solidFill>
                  <a:schemeClr val="tx1"/>
                </a:solidFill>
                <a:effectLst/>
                <a:latin typeface="Calibri"/>
                <a:ea typeface="Calibri" pitchFamily="34" charset="0"/>
                <a:cs typeface="Times New Roman" pitchFamily="18" charset="0"/>
              </a:rPr>
              <a:t>í</a:t>
            </a:r>
            <a:r>
              <a:rPr kumimoji="0" lang="es-E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dos.</a:t>
            </a:r>
            <a:endParaRPr kumimoji="0" lang="es-ES"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8 Rectángulo"/>
          <p:cNvSpPr/>
          <p:nvPr/>
        </p:nvSpPr>
        <p:spPr>
          <a:xfrm>
            <a:off x="1115616" y="3861048"/>
            <a:ext cx="7344816" cy="72008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s-ES" sz="2400" dirty="0" smtClean="0"/>
              <a:t>Nos preguntamos: ¿Qué ventajas  y dificultades  tienen? </a:t>
            </a:r>
            <a:endParaRPr lang="es-E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6385"/>
                                        </p:tgtEl>
                                        <p:attrNameLst>
                                          <p:attrName>style.visibility</p:attrName>
                                        </p:attrNameLst>
                                      </p:cBhvr>
                                      <p:to>
                                        <p:strVal val="visible"/>
                                      </p:to>
                                    </p:set>
                                    <p:animEffect transition="in" filter="wedge">
                                      <p:cBhvr>
                                        <p:cTn id="7" dur="2000"/>
                                        <p:tgtEl>
                                          <p:spTgt spid="16385"/>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edge">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16386"/>
                                        </p:tgtEl>
                                        <p:attrNameLst>
                                          <p:attrName>style.visibility</p:attrName>
                                        </p:attrNameLst>
                                      </p:cBhvr>
                                      <p:to>
                                        <p:strVal val="visible"/>
                                      </p:to>
                                    </p:set>
                                    <p:animEffect transition="in" filter="wedge">
                                      <p:cBhvr>
                                        <p:cTn id="17" dur="2000"/>
                                        <p:tgtEl>
                                          <p:spTgt spid="16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5" grpId="0"/>
      <p:bldP spid="16386" grpId="0"/>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39501" y="188640"/>
            <a:ext cx="8163902" cy="64633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RIQUEZA DEL CANTO EN LA CATEQUESIS </a:t>
            </a:r>
          </a:p>
        </p:txBody>
      </p:sp>
      <p:pic>
        <p:nvPicPr>
          <p:cNvPr id="3" name="Picture 2" descr="http://www.revistacarrusel.cl/wp-content/uploads/2012/06/ninos-preguntando-300x200.jpg"/>
          <p:cNvPicPr>
            <a:picLocks noChangeAspect="1" noChangeArrowheads="1"/>
          </p:cNvPicPr>
          <p:nvPr/>
        </p:nvPicPr>
        <p:blipFill>
          <a:blip r:embed="rId2" cstate="print"/>
          <a:srcRect/>
          <a:stretch>
            <a:fillRect/>
          </a:stretch>
        </p:blipFill>
        <p:spPr bwMode="auto">
          <a:xfrm>
            <a:off x="395536" y="836712"/>
            <a:ext cx="1728192" cy="1296143"/>
          </a:xfrm>
          <a:prstGeom prst="rect">
            <a:avLst/>
          </a:prstGeom>
          <a:noFill/>
        </p:spPr>
      </p:pic>
      <p:sp>
        <p:nvSpPr>
          <p:cNvPr id="4" name="3 Rectángulo"/>
          <p:cNvSpPr/>
          <p:nvPr/>
        </p:nvSpPr>
        <p:spPr>
          <a:xfrm>
            <a:off x="1763688" y="1052736"/>
            <a:ext cx="7056784" cy="72008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s-ES" sz="2000" dirty="0" smtClean="0"/>
              <a:t>Nos preguntamos: ¿Qué riqueza aporta el canto en  la catequesis?  </a:t>
            </a:r>
            <a:endParaRPr lang="es-ES" sz="2000" dirty="0"/>
          </a:p>
        </p:txBody>
      </p:sp>
      <p:sp>
        <p:nvSpPr>
          <p:cNvPr id="17409" name="Rectangle 1"/>
          <p:cNvSpPr>
            <a:spLocks noChangeArrowheads="1"/>
          </p:cNvSpPr>
          <p:nvPr/>
        </p:nvSpPr>
        <p:spPr bwMode="auto">
          <a:xfrm>
            <a:off x="1979712" y="2132856"/>
            <a:ext cx="651723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Los ni</a:t>
            </a:r>
            <a:r>
              <a:rPr kumimoji="0" lang="es-ES" sz="2000" b="0" i="0" u="none" strike="noStrike" cap="none" normalizeH="0" baseline="0" dirty="0" smtClean="0">
                <a:ln>
                  <a:noFill/>
                </a:ln>
                <a:solidFill>
                  <a:schemeClr val="tx1"/>
                </a:solidFill>
                <a:effectLst/>
                <a:latin typeface="Calibri"/>
                <a:ea typeface="Calibri" pitchFamily="34" charset="0"/>
                <a:cs typeface="Times New Roman" pitchFamily="18" charset="0"/>
              </a:rPr>
              <a:t>ñ</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os de esta edad aprenden y retienen mejor los contenidos en su mente y coraz</a:t>
            </a:r>
            <a:r>
              <a:rPr kumimoji="0" lang="es-ES" sz="2000" b="0" i="0"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 cuando lo hacen cantando. </a:t>
            </a:r>
            <a:endParaRPr kumimoji="0" lang="es-ES"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7411" name="Picture 3" descr="http://us.123rf.com/400wm/400/400/lenm/lenm0710/lenm071000032/1780198-ilustracion-de-ninos-cantando.jpg"/>
          <p:cNvPicPr>
            <a:picLocks noChangeAspect="1" noChangeArrowheads="1"/>
          </p:cNvPicPr>
          <p:nvPr/>
        </p:nvPicPr>
        <p:blipFill>
          <a:blip r:embed="rId3" cstate="print"/>
          <a:srcRect/>
          <a:stretch>
            <a:fillRect/>
          </a:stretch>
        </p:blipFill>
        <p:spPr bwMode="auto">
          <a:xfrm>
            <a:off x="2411760" y="3068960"/>
            <a:ext cx="4608512" cy="3600400"/>
          </a:xfrm>
          <a:prstGeom prst="rect">
            <a:avLst/>
          </a:prstGeom>
          <a:noFill/>
        </p:spPr>
      </p:pic>
      <p:sp>
        <p:nvSpPr>
          <p:cNvPr id="8" name="7 Rectángulo"/>
          <p:cNvSpPr/>
          <p:nvPr/>
        </p:nvSpPr>
        <p:spPr>
          <a:xfrm>
            <a:off x="0" y="3284984"/>
            <a:ext cx="3635896" cy="1200329"/>
          </a:xfrm>
          <a:prstGeom prst="rect">
            <a:avLst/>
          </a:prstGeom>
          <a:noFill/>
        </p:spPr>
        <p:txBody>
          <a:bodyPr wrap="square" lIns="91440" tIns="45720" rIns="91440" bIns="45720">
            <a:spAutoFit/>
            <a:scene3d>
              <a:camera prst="isometricOffAxis1Righ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Temas, canción con gestos </a:t>
            </a:r>
            <a:endParaRPr lang="es-ES"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9" name="8 Rectángulo"/>
          <p:cNvSpPr/>
          <p:nvPr/>
        </p:nvSpPr>
        <p:spPr>
          <a:xfrm>
            <a:off x="5566415" y="3212976"/>
            <a:ext cx="3577585" cy="1200329"/>
          </a:xfrm>
          <a:prstGeom prst="rect">
            <a:avLst/>
          </a:prstGeom>
          <a:noFill/>
        </p:spPr>
        <p:txBody>
          <a:bodyPr wrap="square" lIns="91440" tIns="45720" rIns="91440" bIns="45720">
            <a:spAutoFit/>
            <a:scene3d>
              <a:camera prst="isometricOffAxis2Lef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Frase cantada con gestos </a:t>
            </a:r>
            <a:endParaRPr lang="es-ES"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7409"/>
                                        </p:tgtEl>
                                        <p:attrNameLst>
                                          <p:attrName>style.visibility</p:attrName>
                                        </p:attrNameLst>
                                      </p:cBhvr>
                                      <p:to>
                                        <p:strVal val="visible"/>
                                      </p:to>
                                    </p:set>
                                    <p:animEffect transition="in" filter="wedge">
                                      <p:cBhvr>
                                        <p:cTn id="7" dur="2000"/>
                                        <p:tgtEl>
                                          <p:spTgt spid="17409"/>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edge">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edge">
                                      <p:cBhvr>
                                        <p:cTn id="1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9" grpId="0"/>
      <p:bldP spid="8"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18066" y="188640"/>
            <a:ext cx="8806770" cy="64633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UTILIZACIÓN DEL CANTO EN LA CATEQUESIS</a:t>
            </a:r>
          </a:p>
        </p:txBody>
      </p:sp>
      <p:pic>
        <p:nvPicPr>
          <p:cNvPr id="3" name="Picture 2" descr="http://www.revistacarrusel.cl/wp-content/uploads/2012/06/ninos-preguntando-300x200.jpg"/>
          <p:cNvPicPr>
            <a:picLocks noChangeAspect="1" noChangeArrowheads="1"/>
          </p:cNvPicPr>
          <p:nvPr/>
        </p:nvPicPr>
        <p:blipFill>
          <a:blip r:embed="rId2" cstate="print"/>
          <a:srcRect/>
          <a:stretch>
            <a:fillRect/>
          </a:stretch>
        </p:blipFill>
        <p:spPr bwMode="auto">
          <a:xfrm>
            <a:off x="395536" y="836712"/>
            <a:ext cx="1728192" cy="1296143"/>
          </a:xfrm>
          <a:prstGeom prst="rect">
            <a:avLst/>
          </a:prstGeom>
          <a:noFill/>
        </p:spPr>
      </p:pic>
      <p:sp>
        <p:nvSpPr>
          <p:cNvPr id="4" name="3 Rectángulo"/>
          <p:cNvSpPr/>
          <p:nvPr/>
        </p:nvSpPr>
        <p:spPr>
          <a:xfrm>
            <a:off x="1763688" y="1052736"/>
            <a:ext cx="7056784" cy="72008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s-ES" sz="2000" dirty="0" smtClean="0"/>
              <a:t>Nos preguntamos: ¿Cómo  debe presentar un dibujo o imagen? </a:t>
            </a:r>
            <a:endParaRPr lang="es-ES" sz="2000" dirty="0"/>
          </a:p>
        </p:txBody>
      </p:sp>
      <p:pic>
        <p:nvPicPr>
          <p:cNvPr id="17411" name="Picture 3" descr="http://us.123rf.com/400wm/400/400/lenm/lenm0710/lenm071000032/1780198-ilustracion-de-ninos-cantando.jpg"/>
          <p:cNvPicPr>
            <a:picLocks noChangeAspect="1" noChangeArrowheads="1"/>
          </p:cNvPicPr>
          <p:nvPr/>
        </p:nvPicPr>
        <p:blipFill>
          <a:blip r:embed="rId3" cstate="print"/>
          <a:srcRect/>
          <a:stretch>
            <a:fillRect/>
          </a:stretch>
        </p:blipFill>
        <p:spPr bwMode="auto">
          <a:xfrm>
            <a:off x="1979712" y="2276872"/>
            <a:ext cx="5040560" cy="4248472"/>
          </a:xfrm>
          <a:prstGeom prst="rect">
            <a:avLst/>
          </a:prstGeom>
          <a:noFill/>
        </p:spPr>
      </p:pic>
      <p:sp>
        <p:nvSpPr>
          <p:cNvPr id="8" name="7 Rectángulo"/>
          <p:cNvSpPr/>
          <p:nvPr/>
        </p:nvSpPr>
        <p:spPr>
          <a:xfrm>
            <a:off x="1403648" y="2132856"/>
            <a:ext cx="6768752" cy="646331"/>
          </a:xfrm>
          <a:prstGeom prst="rect">
            <a:avLst/>
          </a:prstGeom>
          <a:noFill/>
        </p:spPr>
        <p:txBody>
          <a:bodyPr wrap="square" lIns="91440" tIns="45720" rIns="91440" bIns="45720">
            <a:spAutoFit/>
            <a:scene3d>
              <a:camera prst="perspectiveFron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1º Leer letra y enseñar los gestos </a:t>
            </a:r>
            <a:endParaRPr lang="es-ES"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9" name="8 Rectángulo"/>
          <p:cNvSpPr/>
          <p:nvPr/>
        </p:nvSpPr>
        <p:spPr>
          <a:xfrm>
            <a:off x="0" y="3356992"/>
            <a:ext cx="3577585" cy="1754326"/>
          </a:xfrm>
          <a:prstGeom prst="rect">
            <a:avLst/>
          </a:prstGeom>
          <a:noFill/>
        </p:spPr>
        <p:txBody>
          <a:bodyPr wrap="square" lIns="91440" tIns="45720" rIns="91440" bIns="45720">
            <a:spAutoFit/>
            <a:scene3d>
              <a:camera prst="isometricOffAxis1Righ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2º canta varias veces la canción con gestos </a:t>
            </a:r>
            <a:endParaRPr lang="es-ES"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0" name="9 Rectángulo"/>
          <p:cNvSpPr/>
          <p:nvPr/>
        </p:nvSpPr>
        <p:spPr>
          <a:xfrm>
            <a:off x="5566415" y="3573016"/>
            <a:ext cx="3577585" cy="2308324"/>
          </a:xfrm>
          <a:prstGeom prst="rect">
            <a:avLst/>
          </a:prstGeom>
          <a:noFill/>
        </p:spPr>
        <p:txBody>
          <a:bodyPr wrap="square" lIns="91440" tIns="45720" rIns="91440" bIns="45720">
            <a:spAutoFit/>
            <a:scene3d>
              <a:camera prst="isometricOffAxis2Lef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3º Profundiza el contenido o mensaje de la canción </a:t>
            </a:r>
            <a:endParaRPr lang="es-ES"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edge">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edge">
                                      <p:cBhvr>
                                        <p:cTn id="12" dur="20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edge">
                                      <p:cBhvr>
                                        <p:cTn id="1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418932" y="188640"/>
            <a:ext cx="6205032" cy="64633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TEMA 2: SOMOS UNA FAMILIA</a:t>
            </a:r>
          </a:p>
        </p:txBody>
      </p:sp>
      <p:pic>
        <p:nvPicPr>
          <p:cNvPr id="3" name="Picture 3" descr="http://us.123rf.com/400wm/400/400/lenm/lenm0710/lenm071000032/1780198-ilustracion-de-ninos-cantando.jpg"/>
          <p:cNvPicPr>
            <a:picLocks noChangeAspect="1" noChangeArrowheads="1"/>
          </p:cNvPicPr>
          <p:nvPr/>
        </p:nvPicPr>
        <p:blipFill>
          <a:blip r:embed="rId2" cstate="print"/>
          <a:srcRect/>
          <a:stretch>
            <a:fillRect/>
          </a:stretch>
        </p:blipFill>
        <p:spPr bwMode="auto">
          <a:xfrm>
            <a:off x="611560" y="2996952"/>
            <a:ext cx="2904729" cy="2736304"/>
          </a:xfrm>
          <a:prstGeom prst="rect">
            <a:avLst/>
          </a:prstGeom>
          <a:noFill/>
        </p:spPr>
      </p:pic>
      <p:sp>
        <p:nvSpPr>
          <p:cNvPr id="1025" name="Rectangle 1"/>
          <p:cNvSpPr>
            <a:spLocks noChangeArrowheads="1"/>
          </p:cNvSpPr>
          <p:nvPr/>
        </p:nvSpPr>
        <p:spPr bwMode="auto">
          <a:xfrm>
            <a:off x="1043608" y="1124744"/>
            <a:ext cx="6984776"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000" i="0" u="none" strike="noStrike" cap="none" normalizeH="0" baseline="0" dirty="0" smtClean="0">
                <a:ln>
                  <a:noFill/>
                </a:ln>
                <a:solidFill>
                  <a:schemeClr val="tx1"/>
                </a:solidFill>
                <a:effectLst/>
                <a:latin typeface="Arial" pitchFamily="34" charset="0"/>
                <a:ea typeface="Calibri" pitchFamily="34" charset="0"/>
                <a:cs typeface="Arial" pitchFamily="34" charset="0"/>
              </a:rPr>
              <a:t>Por el Bautismo,</a:t>
            </a:r>
            <a:r>
              <a:rPr lang="es-ES" sz="2000" dirty="0" smtClean="0">
                <a:latin typeface="Arial" pitchFamily="34" charset="0"/>
                <a:ea typeface="Calibri" pitchFamily="34" charset="0"/>
                <a:cs typeface="Arial" pitchFamily="34" charset="0"/>
              </a:rPr>
              <a:t> </a:t>
            </a:r>
            <a:r>
              <a:rPr kumimoji="0" lang="es-ES" sz="2000" i="0" u="none" strike="noStrike" cap="none" normalizeH="0" baseline="0" dirty="0" smtClean="0">
                <a:ln>
                  <a:noFill/>
                </a:ln>
                <a:solidFill>
                  <a:schemeClr val="tx1"/>
                </a:solidFill>
                <a:effectLst/>
                <a:latin typeface="Arial" pitchFamily="34" charset="0"/>
                <a:ea typeface="Calibri" pitchFamily="34" charset="0"/>
                <a:cs typeface="Arial" pitchFamily="34" charset="0"/>
              </a:rPr>
              <a:t>soy hijo de Dios,  soy hijo </a:t>
            </a:r>
            <a:r>
              <a:rPr kumimoji="0" lang="es-ES" sz="2000" i="0" u="none" strike="sngStrike" cap="none" normalizeH="0" baseline="0" dirty="0" smtClean="0">
                <a:ln>
                  <a:noFill/>
                </a:ln>
                <a:solidFill>
                  <a:schemeClr val="tx1"/>
                </a:solidFill>
                <a:effectLst/>
                <a:latin typeface="Arial" pitchFamily="34" charset="0"/>
                <a:ea typeface="Calibri" pitchFamily="34" charset="0"/>
                <a:cs typeface="Arial" pitchFamily="34" charset="0"/>
              </a:rPr>
              <a:t>de</a:t>
            </a:r>
            <a:r>
              <a:rPr kumimoji="0" lang="es-ES" sz="2000" i="0" u="none" strike="noStrike" cap="none" normalizeH="0" baseline="0" dirty="0" smtClean="0">
                <a:ln>
                  <a:noFill/>
                </a:ln>
                <a:solidFill>
                  <a:schemeClr val="tx1"/>
                </a:solidFill>
                <a:effectLst/>
                <a:latin typeface="Arial" pitchFamily="34" charset="0"/>
                <a:ea typeface="Calibri" pitchFamily="34" charset="0"/>
                <a:cs typeface="Arial" pitchFamily="34" charset="0"/>
              </a:rPr>
              <a:t> Dios , soy  hijo</a:t>
            </a:r>
            <a:r>
              <a:rPr kumimoji="0" lang="es-ES" sz="2000" i="0"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es-ES" sz="2000" i="0" u="none" strike="noStrike" cap="none" normalizeH="0" baseline="0" dirty="0" smtClean="0">
                <a:ln>
                  <a:noFill/>
                </a:ln>
                <a:solidFill>
                  <a:schemeClr val="tx1"/>
                </a:solidFill>
                <a:effectLst/>
                <a:latin typeface="Arial" pitchFamily="34" charset="0"/>
                <a:ea typeface="Calibri" pitchFamily="34" charset="0"/>
                <a:cs typeface="Arial" pitchFamily="34" charset="0"/>
              </a:rPr>
              <a:t>de Dios.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ES" sz="2000" i="0" u="none" strike="noStrike" cap="none" normalizeH="0" baseline="0" dirty="0" smtClean="0">
                <a:ln>
                  <a:noFill/>
                </a:ln>
                <a:solidFill>
                  <a:schemeClr val="tx1"/>
                </a:solidFill>
                <a:effectLst/>
                <a:latin typeface="Arial" pitchFamily="34" charset="0"/>
                <a:ea typeface="Calibri" pitchFamily="34" charset="0"/>
                <a:cs typeface="Arial" pitchFamily="34" charset="0"/>
              </a:rPr>
              <a:t>Quiero renacer del agua </a:t>
            </a:r>
            <a:r>
              <a:rPr lang="es-ES" sz="2000" dirty="0" smtClean="0">
                <a:latin typeface="Arial" pitchFamily="34" charset="0"/>
                <a:ea typeface="Calibri" pitchFamily="34" charset="0"/>
                <a:cs typeface="Arial" pitchFamily="34" charset="0"/>
              </a:rPr>
              <a:t>, </a:t>
            </a:r>
            <a:r>
              <a:rPr kumimoji="0" lang="es-ES" sz="2000" i="0" u="none" strike="noStrike" cap="none" normalizeH="0" baseline="0" dirty="0" smtClean="0">
                <a:ln>
                  <a:noFill/>
                </a:ln>
                <a:solidFill>
                  <a:schemeClr val="tx1"/>
                </a:solidFill>
                <a:effectLst/>
                <a:latin typeface="Arial" pitchFamily="34" charset="0"/>
                <a:ea typeface="Calibri" pitchFamily="34" charset="0"/>
                <a:cs typeface="Arial" pitchFamily="34" charset="0"/>
              </a:rPr>
              <a:t>ser de la familia </a:t>
            </a:r>
            <a:r>
              <a:rPr lang="es-ES" sz="2000" dirty="0" smtClean="0">
                <a:latin typeface="Arial" pitchFamily="34" charset="0"/>
                <a:ea typeface="Calibri" pitchFamily="34" charset="0"/>
                <a:cs typeface="Arial" pitchFamily="34" charset="0"/>
              </a:rPr>
              <a:t>,</a:t>
            </a:r>
            <a:r>
              <a:rPr kumimoji="0" lang="es-ES" sz="2000" i="0" u="none" strike="noStrike" cap="none" normalizeH="0" baseline="0" dirty="0" smtClean="0">
                <a:ln>
                  <a:noFill/>
                </a:ln>
                <a:solidFill>
                  <a:schemeClr val="tx1"/>
                </a:solidFill>
                <a:effectLst/>
                <a:latin typeface="Arial" pitchFamily="34" charset="0"/>
                <a:ea typeface="Calibri" pitchFamily="34" charset="0"/>
                <a:cs typeface="Arial" pitchFamily="34" charset="0"/>
              </a:rPr>
              <a:t>la familia de Dios,</a:t>
            </a:r>
            <a:r>
              <a:rPr kumimoji="0" lang="es-ES" sz="2000" i="0" u="none" strike="noStrike" cap="none" normalizeH="0" dirty="0" smtClean="0">
                <a:ln>
                  <a:noFill/>
                </a:ln>
                <a:solidFill>
                  <a:schemeClr val="tx1"/>
                </a:solidFill>
                <a:effectLst/>
                <a:latin typeface="Arial" pitchFamily="34" charset="0"/>
                <a:ea typeface="Calibri" pitchFamily="34" charset="0"/>
                <a:cs typeface="Arial" pitchFamily="34" charset="0"/>
              </a:rPr>
              <a:t> </a:t>
            </a:r>
            <a:endParaRPr kumimoji="0" lang="es-ES" sz="200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es-ES" sz="2000" i="0" u="none" strike="noStrike" cap="none" normalizeH="0" baseline="0" dirty="0" smtClean="0">
                <a:ln>
                  <a:noFill/>
                </a:ln>
                <a:solidFill>
                  <a:schemeClr val="tx1"/>
                </a:solidFill>
                <a:effectLst/>
                <a:latin typeface="Arial" pitchFamily="34" charset="0"/>
                <a:ea typeface="Calibri" pitchFamily="34" charset="0"/>
                <a:cs typeface="Arial" pitchFamily="34" charset="0"/>
              </a:rPr>
              <a:t>Somos bautizados </a:t>
            </a:r>
            <a:r>
              <a:rPr lang="es-ES" sz="2000" dirty="0" smtClean="0">
                <a:latin typeface="Arial" pitchFamily="34" charset="0"/>
                <a:ea typeface="Calibri" pitchFamily="34" charset="0"/>
                <a:cs typeface="Arial" pitchFamily="34" charset="0"/>
              </a:rPr>
              <a:t>,</a:t>
            </a:r>
            <a:r>
              <a:rPr kumimoji="0" lang="es-ES" sz="2000" i="0" u="none" strike="noStrike" cap="none" normalizeH="0" baseline="0" dirty="0" smtClean="0">
                <a:ln>
                  <a:noFill/>
                </a:ln>
                <a:solidFill>
                  <a:schemeClr val="tx1"/>
                </a:solidFill>
                <a:effectLst/>
                <a:latin typeface="Arial" pitchFamily="34" charset="0"/>
                <a:ea typeface="Calibri" pitchFamily="34" charset="0"/>
                <a:cs typeface="Arial" pitchFamily="34" charset="0"/>
              </a:rPr>
              <a:t>en el nombre del Padre, del hijo,</a:t>
            </a:r>
            <a:r>
              <a:rPr kumimoji="0" lang="es-ES" sz="2000" i="0"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es-ES" sz="2000" i="0" u="none" strike="noStrike" cap="none" normalizeH="0" baseline="0" dirty="0" smtClean="0">
                <a:ln>
                  <a:noFill/>
                </a:ln>
                <a:solidFill>
                  <a:schemeClr val="tx1"/>
                </a:solidFill>
                <a:effectLst/>
                <a:latin typeface="Arial" pitchFamily="34" charset="0"/>
                <a:ea typeface="Calibri" pitchFamily="34" charset="0"/>
                <a:cs typeface="Arial" pitchFamily="34" charset="0"/>
              </a:rPr>
              <a:t> y del Espíritu Santo</a:t>
            </a:r>
            <a:endParaRPr kumimoji="0" lang="es-ES" sz="2000" i="0" u="none" strike="noStrike" cap="none" normalizeH="0" baseline="0" dirty="0" smtClean="0">
              <a:ln>
                <a:noFill/>
              </a:ln>
              <a:solidFill>
                <a:schemeClr val="tx1"/>
              </a:solidFill>
              <a:effectLst/>
              <a:latin typeface="Arial" pitchFamily="34" charset="0"/>
              <a:cs typeface="Arial" pitchFamily="34" charset="0"/>
            </a:endParaRPr>
          </a:p>
        </p:txBody>
      </p:sp>
      <p:sp>
        <p:nvSpPr>
          <p:cNvPr id="1027" name="Rectangle 3"/>
          <p:cNvSpPr>
            <a:spLocks noChangeArrowheads="1"/>
          </p:cNvSpPr>
          <p:nvPr/>
        </p:nvSpPr>
        <p:spPr bwMode="auto">
          <a:xfrm>
            <a:off x="4499992" y="3140968"/>
            <a:ext cx="3672408"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Frase resumen: La Iglesia es la familia de Dios en el mundo.</a:t>
            </a:r>
            <a:endParaRPr kumimoji="0" lang="es-ES"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31" name="Picture 7" descr="http://iguerrero.files.wordpress.com/2010/02/preguntandose3.jpg%3Fw%3D510"/>
          <p:cNvPicPr>
            <a:picLocks noChangeAspect="1" noChangeArrowheads="1"/>
          </p:cNvPicPr>
          <p:nvPr/>
        </p:nvPicPr>
        <p:blipFill>
          <a:blip r:embed="rId3" cstate="print"/>
          <a:srcRect/>
          <a:stretch>
            <a:fillRect/>
          </a:stretch>
        </p:blipFill>
        <p:spPr bwMode="auto">
          <a:xfrm flipH="1">
            <a:off x="7164288" y="4149080"/>
            <a:ext cx="1728192" cy="2016224"/>
          </a:xfrm>
          <a:prstGeom prst="rect">
            <a:avLst/>
          </a:prstGeom>
          <a:noFill/>
        </p:spPr>
      </p:pic>
      <p:sp>
        <p:nvSpPr>
          <p:cNvPr id="9" name="8 Rectángulo"/>
          <p:cNvSpPr/>
          <p:nvPr/>
        </p:nvSpPr>
        <p:spPr>
          <a:xfrm>
            <a:off x="3347864" y="4653136"/>
            <a:ext cx="3816424" cy="1384995"/>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28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¿Qué preguntas harías </a:t>
            </a:r>
          </a:p>
          <a:p>
            <a:pPr algn="ctr"/>
            <a:r>
              <a:rPr lang="es-ES"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sobre la canción y la frase</a:t>
            </a:r>
            <a:endParaRPr lang="es-ES" sz="28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025"/>
                                        </p:tgtEl>
                                        <p:attrNameLst>
                                          <p:attrName>style.visibility</p:attrName>
                                        </p:attrNameLst>
                                      </p:cBhvr>
                                      <p:to>
                                        <p:strVal val="visible"/>
                                      </p:to>
                                    </p:set>
                                    <p:animEffect transition="in" filter="wedge">
                                      <p:cBhvr>
                                        <p:cTn id="7" dur="2000"/>
                                        <p:tgtEl>
                                          <p:spTgt spid="1025"/>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wedge">
                                      <p:cBhvr>
                                        <p:cTn id="12" dur="2000"/>
                                        <p:tgtEl>
                                          <p:spTgt spid="102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031"/>
                                        </p:tgtEl>
                                        <p:attrNameLst>
                                          <p:attrName>style.visibility</p:attrName>
                                        </p:attrNameLst>
                                      </p:cBhvr>
                                      <p:to>
                                        <p:strVal val="visible"/>
                                      </p:to>
                                    </p:set>
                                    <p:animEffect transition="in" filter="dissolve">
                                      <p:cBhvr>
                                        <p:cTn id="17" dur="500"/>
                                        <p:tgtEl>
                                          <p:spTgt spid="1031"/>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edge">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p:bldP spid="1027"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476067" y="188640"/>
            <a:ext cx="6090770" cy="52322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TEMA 20: PASIÓN Y MUERTE DE JESÚS</a:t>
            </a:r>
          </a:p>
        </p:txBody>
      </p:sp>
      <p:pic>
        <p:nvPicPr>
          <p:cNvPr id="3" name="Picture 3" descr="http://us.123rf.com/400wm/400/400/lenm/lenm0710/lenm071000032/1780198-ilustracion-de-ninos-cantando.jpg"/>
          <p:cNvPicPr>
            <a:picLocks noChangeAspect="1" noChangeArrowheads="1"/>
          </p:cNvPicPr>
          <p:nvPr/>
        </p:nvPicPr>
        <p:blipFill>
          <a:blip r:embed="rId2" cstate="print"/>
          <a:srcRect/>
          <a:stretch>
            <a:fillRect/>
          </a:stretch>
        </p:blipFill>
        <p:spPr bwMode="auto">
          <a:xfrm>
            <a:off x="251520" y="3284984"/>
            <a:ext cx="2904729" cy="2736304"/>
          </a:xfrm>
          <a:prstGeom prst="rect">
            <a:avLst/>
          </a:prstGeom>
          <a:noFill/>
        </p:spPr>
      </p:pic>
      <p:pic>
        <p:nvPicPr>
          <p:cNvPr id="1031" name="Picture 7" descr="http://iguerrero.files.wordpress.com/2010/02/preguntandose3.jpg%3Fw%3D510"/>
          <p:cNvPicPr>
            <a:picLocks noChangeAspect="1" noChangeArrowheads="1"/>
          </p:cNvPicPr>
          <p:nvPr/>
        </p:nvPicPr>
        <p:blipFill>
          <a:blip r:embed="rId3" cstate="print"/>
          <a:srcRect/>
          <a:stretch>
            <a:fillRect/>
          </a:stretch>
        </p:blipFill>
        <p:spPr bwMode="auto">
          <a:xfrm flipH="1">
            <a:off x="7164288" y="4149080"/>
            <a:ext cx="1728192" cy="2016224"/>
          </a:xfrm>
          <a:prstGeom prst="rect">
            <a:avLst/>
          </a:prstGeom>
          <a:noFill/>
        </p:spPr>
      </p:pic>
      <p:sp>
        <p:nvSpPr>
          <p:cNvPr id="9" name="8 Rectángulo"/>
          <p:cNvSpPr/>
          <p:nvPr/>
        </p:nvSpPr>
        <p:spPr>
          <a:xfrm>
            <a:off x="3347864" y="4653136"/>
            <a:ext cx="3816424" cy="1384995"/>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28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¿Qué preguntas harías </a:t>
            </a:r>
          </a:p>
          <a:p>
            <a:pPr algn="ctr"/>
            <a:r>
              <a:rPr lang="es-ES"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sobre la canción y la frase</a:t>
            </a:r>
            <a:endParaRPr lang="es-ES" sz="28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026" name="Rectangle 2"/>
          <p:cNvSpPr>
            <a:spLocks noChangeArrowheads="1"/>
          </p:cNvSpPr>
          <p:nvPr/>
        </p:nvSpPr>
        <p:spPr bwMode="auto">
          <a:xfrm>
            <a:off x="539552" y="682824"/>
            <a:ext cx="792088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En semana Santa, miramos a Jesús, que crucificado, murió en la cruz. </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E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000" i="0" u="none" strike="noStrike" cap="none" normalizeH="0" baseline="0" dirty="0" smtClean="0">
                <a:ln>
                  <a:noFill/>
                </a:ln>
                <a:solidFill>
                  <a:schemeClr val="tx1"/>
                </a:solidFill>
                <a:effectLst/>
                <a:latin typeface="Arial" pitchFamily="34" charset="0"/>
                <a:ea typeface="Calibri" pitchFamily="34" charset="0"/>
                <a:cs typeface="Arial" pitchFamily="34" charset="0"/>
              </a:rPr>
              <a:t>El jueves es la despedida, la cena con sus amigos. Parti</a:t>
            </a:r>
            <a:r>
              <a:rPr kumimoji="0" lang="es-ES" sz="2000" i="0" u="none" strike="noStrike" cap="none" normalizeH="0" baseline="0" dirty="0" smtClean="0">
                <a:ln>
                  <a:noFill/>
                </a:ln>
                <a:solidFill>
                  <a:schemeClr val="tx1"/>
                </a:solidFill>
                <a:effectLst/>
                <a:latin typeface="Calibri"/>
                <a:ea typeface="Calibri" pitchFamily="34" charset="0"/>
                <a:cs typeface="Arial" pitchFamily="34" charset="0"/>
              </a:rPr>
              <a:t>ó</a:t>
            </a:r>
            <a:r>
              <a:rPr kumimoji="0" lang="es-ES" sz="2000" i="0" u="none" strike="noStrike" cap="none" normalizeH="0" baseline="0" dirty="0" smtClean="0">
                <a:ln>
                  <a:noFill/>
                </a:ln>
                <a:solidFill>
                  <a:schemeClr val="tx1"/>
                </a:solidFill>
                <a:effectLst/>
                <a:latin typeface="Arial" pitchFamily="34" charset="0"/>
                <a:ea typeface="Calibri" pitchFamily="34" charset="0"/>
                <a:cs typeface="Arial" pitchFamily="34" charset="0"/>
              </a:rPr>
              <a:t> el pan, bendijo el vino, fue a rezar a los olivos. </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ES" sz="200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000" i="0" u="none" strike="noStrike" cap="none" normalizeH="0" baseline="0" dirty="0" smtClean="0">
                <a:ln>
                  <a:noFill/>
                </a:ln>
                <a:solidFill>
                  <a:schemeClr val="tx1"/>
                </a:solidFill>
                <a:effectLst/>
                <a:latin typeface="Arial" pitchFamily="34" charset="0"/>
                <a:ea typeface="Calibri" pitchFamily="34" charset="0"/>
                <a:cs typeface="Arial" pitchFamily="34" charset="0"/>
              </a:rPr>
              <a:t>El viernes fue condenado y en la c</a:t>
            </a:r>
            <a:r>
              <a:rPr kumimoji="0" lang="es-ES" sz="2000" i="0" u="none" strike="noStrike" cap="none" normalizeH="0" baseline="0" dirty="0" smtClean="0">
                <a:ln>
                  <a:noFill/>
                </a:ln>
                <a:solidFill>
                  <a:schemeClr val="tx1"/>
                </a:solidFill>
                <a:effectLst/>
                <a:latin typeface="Calibri"/>
                <a:ea typeface="Calibri" pitchFamily="34" charset="0"/>
                <a:cs typeface="Arial" pitchFamily="34" charset="0"/>
              </a:rPr>
              <a:t>á</a:t>
            </a:r>
            <a:r>
              <a:rPr kumimoji="0" lang="es-ES" sz="2000" i="0" u="none" strike="noStrike" cap="none" normalizeH="0" baseline="0" dirty="0" smtClean="0">
                <a:ln>
                  <a:noFill/>
                </a:ln>
                <a:solidFill>
                  <a:schemeClr val="tx1"/>
                </a:solidFill>
                <a:effectLst/>
                <a:latin typeface="Arial" pitchFamily="34" charset="0"/>
                <a:ea typeface="Calibri" pitchFamily="34" charset="0"/>
                <a:cs typeface="Arial" pitchFamily="34" charset="0"/>
              </a:rPr>
              <a:t>rcel castigado. Pilatos lo conden</a:t>
            </a:r>
            <a:r>
              <a:rPr kumimoji="0" lang="es-ES" sz="2000" i="0" u="none" strike="noStrike" cap="none" normalizeH="0" baseline="0" dirty="0" smtClean="0">
                <a:ln>
                  <a:noFill/>
                </a:ln>
                <a:solidFill>
                  <a:schemeClr val="tx1"/>
                </a:solidFill>
                <a:effectLst/>
                <a:latin typeface="Calibri"/>
                <a:ea typeface="Calibri" pitchFamily="34" charset="0"/>
                <a:cs typeface="Arial" pitchFamily="34" charset="0"/>
              </a:rPr>
              <a:t>ó</a:t>
            </a:r>
            <a:r>
              <a:rPr kumimoji="0" lang="es-ES" sz="2000" i="0" u="none" strike="noStrike" cap="none" normalizeH="0" baseline="0" dirty="0" smtClean="0">
                <a:ln>
                  <a:noFill/>
                </a:ln>
                <a:solidFill>
                  <a:schemeClr val="tx1"/>
                </a:solidFill>
                <a:effectLst/>
                <a:latin typeface="Arial" pitchFamily="34" charset="0"/>
                <a:ea typeface="Calibri" pitchFamily="34" charset="0"/>
                <a:cs typeface="Arial" pitchFamily="34" charset="0"/>
              </a:rPr>
              <a:t>, a morir crucificado. </a:t>
            </a:r>
            <a:endParaRPr kumimoji="0" lang="es-ES" sz="200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3"/>
          <p:cNvSpPr>
            <a:spLocks noChangeArrowheads="1"/>
          </p:cNvSpPr>
          <p:nvPr/>
        </p:nvSpPr>
        <p:spPr bwMode="auto">
          <a:xfrm>
            <a:off x="2915816" y="3284984"/>
            <a:ext cx="5851387"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Frase resumen: Jesucristo, por nuestra causa, fue crucificado en tiempos</a:t>
            </a:r>
            <a:r>
              <a:rPr kumimoji="0" lang="es-ES" sz="2000" b="0" i="0"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es-ES"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de Poncio Pilato; padeció y fue sepultado.</a:t>
            </a:r>
            <a:endParaRPr kumimoji="0" lang="es-E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31"/>
                                        </p:tgtEl>
                                        <p:attrNameLst>
                                          <p:attrName>style.visibility</p:attrName>
                                        </p:attrNameLst>
                                      </p:cBhvr>
                                      <p:to>
                                        <p:strVal val="visible"/>
                                      </p:to>
                                    </p:set>
                                    <p:animEffect transition="in" filter="dissolve">
                                      <p:cBhvr>
                                        <p:cTn id="7" dur="500"/>
                                        <p:tgtEl>
                                          <p:spTgt spid="1031"/>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edge">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89850" y="188640"/>
            <a:ext cx="8463214" cy="52322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TEMA 9: MARÍA MADRE DE JESÚS Y MADRE NUESTRA</a:t>
            </a:r>
          </a:p>
        </p:txBody>
      </p:sp>
      <p:pic>
        <p:nvPicPr>
          <p:cNvPr id="3" name="Picture 3" descr="http://us.123rf.com/400wm/400/400/lenm/lenm0710/lenm071000032/1780198-ilustracion-de-ninos-cantando.jpg"/>
          <p:cNvPicPr>
            <a:picLocks noChangeAspect="1" noChangeArrowheads="1"/>
          </p:cNvPicPr>
          <p:nvPr/>
        </p:nvPicPr>
        <p:blipFill>
          <a:blip r:embed="rId2" cstate="print"/>
          <a:srcRect/>
          <a:stretch>
            <a:fillRect/>
          </a:stretch>
        </p:blipFill>
        <p:spPr bwMode="auto">
          <a:xfrm>
            <a:off x="251520" y="3284984"/>
            <a:ext cx="2904729" cy="2736304"/>
          </a:xfrm>
          <a:prstGeom prst="rect">
            <a:avLst/>
          </a:prstGeom>
          <a:noFill/>
        </p:spPr>
      </p:pic>
      <p:pic>
        <p:nvPicPr>
          <p:cNvPr id="1031" name="Picture 7" descr="http://iguerrero.files.wordpress.com/2010/02/preguntandose3.jpg%3Fw%3D510"/>
          <p:cNvPicPr>
            <a:picLocks noChangeAspect="1" noChangeArrowheads="1"/>
          </p:cNvPicPr>
          <p:nvPr/>
        </p:nvPicPr>
        <p:blipFill>
          <a:blip r:embed="rId3" cstate="print"/>
          <a:srcRect/>
          <a:stretch>
            <a:fillRect/>
          </a:stretch>
        </p:blipFill>
        <p:spPr bwMode="auto">
          <a:xfrm flipH="1">
            <a:off x="7164288" y="4149080"/>
            <a:ext cx="1728192" cy="2016224"/>
          </a:xfrm>
          <a:prstGeom prst="rect">
            <a:avLst/>
          </a:prstGeom>
          <a:noFill/>
        </p:spPr>
      </p:pic>
      <p:sp>
        <p:nvSpPr>
          <p:cNvPr id="9" name="8 Rectángulo"/>
          <p:cNvSpPr/>
          <p:nvPr/>
        </p:nvSpPr>
        <p:spPr>
          <a:xfrm>
            <a:off x="3347864" y="4653136"/>
            <a:ext cx="3816424" cy="1384995"/>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28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¿Qué preguntas harías </a:t>
            </a:r>
          </a:p>
          <a:p>
            <a:pPr algn="ctr"/>
            <a:r>
              <a:rPr lang="es-ES"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sobre la canción y la frase</a:t>
            </a:r>
            <a:endParaRPr lang="es-ES" sz="28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025" name="Rectangle 1"/>
          <p:cNvSpPr>
            <a:spLocks noChangeArrowheads="1"/>
          </p:cNvSpPr>
          <p:nvPr/>
        </p:nvSpPr>
        <p:spPr bwMode="auto">
          <a:xfrm>
            <a:off x="611560" y="980728"/>
            <a:ext cx="7992888"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Jes</a:t>
            </a:r>
            <a:r>
              <a:rPr kumimoji="0" lang="es-ES" sz="2400" b="1" i="0" u="none" strike="noStrike" cap="none" normalizeH="0" baseline="0" dirty="0" smtClean="0">
                <a:ln>
                  <a:noFill/>
                </a:ln>
                <a:solidFill>
                  <a:schemeClr val="tx1"/>
                </a:solidFill>
                <a:effectLst/>
                <a:latin typeface="Calibri"/>
                <a:ea typeface="Calibri" pitchFamily="34" charset="0"/>
                <a:cs typeface="Arial" pitchFamily="34" charset="0"/>
              </a:rPr>
              <a:t>ú</a:t>
            </a:r>
            <a:r>
              <a:rPr kumimoji="0" lang="es-ES" sz="2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s, tiene una Madre que se llama Mar</a:t>
            </a:r>
            <a:r>
              <a:rPr kumimoji="0" lang="es-ES" sz="2400" b="1" i="0" u="none" strike="noStrike" cap="none" normalizeH="0" baseline="0" dirty="0" smtClean="0">
                <a:ln>
                  <a:noFill/>
                </a:ln>
                <a:solidFill>
                  <a:schemeClr val="tx1"/>
                </a:solidFill>
                <a:effectLst/>
                <a:latin typeface="Calibri"/>
                <a:ea typeface="Calibri" pitchFamily="34" charset="0"/>
                <a:cs typeface="Arial" pitchFamily="34" charset="0"/>
              </a:rPr>
              <a:t>í</a:t>
            </a:r>
            <a:r>
              <a:rPr kumimoji="0" lang="es-ES" sz="2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 y </a:t>
            </a:r>
            <a:r>
              <a:rPr kumimoji="0" lang="es-ES" sz="2400" b="1" i="0" u="none" strike="noStrike" cap="none" normalizeH="0" baseline="0" dirty="0" smtClean="0">
                <a:ln>
                  <a:noFill/>
                </a:ln>
                <a:solidFill>
                  <a:schemeClr val="tx1"/>
                </a:solidFill>
                <a:effectLst/>
                <a:latin typeface="Calibri"/>
                <a:ea typeface="Calibri" pitchFamily="34" charset="0"/>
                <a:cs typeface="Arial" pitchFamily="34" charset="0"/>
              </a:rPr>
              <a:t>é</a:t>
            </a:r>
            <a:r>
              <a:rPr kumimoji="0" lang="es-ES" sz="2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l quiere tambi</a:t>
            </a:r>
            <a:r>
              <a:rPr kumimoji="0" lang="es-ES" sz="2400" b="1" i="0" u="none" strike="noStrike" cap="none" normalizeH="0" baseline="0" dirty="0" smtClean="0">
                <a:ln>
                  <a:noFill/>
                </a:ln>
                <a:solidFill>
                  <a:schemeClr val="tx1"/>
                </a:solidFill>
                <a:effectLst/>
                <a:latin typeface="Calibri"/>
                <a:ea typeface="Calibri" pitchFamily="34" charset="0"/>
                <a:cs typeface="Arial" pitchFamily="34" charset="0"/>
              </a:rPr>
              <a:t>é</a:t>
            </a:r>
            <a:r>
              <a:rPr kumimoji="0" lang="es-ES" sz="2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n que sea madre m</a:t>
            </a:r>
            <a:r>
              <a:rPr kumimoji="0" lang="es-ES" sz="2400" b="1" i="0" u="none" strike="noStrike" cap="none" normalizeH="0" baseline="0" dirty="0" smtClean="0">
                <a:ln>
                  <a:noFill/>
                </a:ln>
                <a:solidFill>
                  <a:schemeClr val="tx1"/>
                </a:solidFill>
                <a:effectLst/>
                <a:latin typeface="Calibri"/>
                <a:ea typeface="Calibri" pitchFamily="34" charset="0"/>
                <a:cs typeface="Arial" pitchFamily="34" charset="0"/>
              </a:rPr>
              <a:t>í</a:t>
            </a:r>
            <a:r>
              <a:rPr kumimoji="0" lang="es-ES" sz="2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 Qu</a:t>
            </a:r>
            <a:r>
              <a:rPr kumimoji="0" lang="es-ES" sz="2400" b="1" i="0" u="none" strike="noStrike" cap="none" normalizeH="0" baseline="0" dirty="0" smtClean="0">
                <a:ln>
                  <a:noFill/>
                </a:ln>
                <a:solidFill>
                  <a:schemeClr val="tx1"/>
                </a:solidFill>
                <a:effectLst/>
                <a:latin typeface="Calibri"/>
                <a:ea typeface="Calibri" pitchFamily="34" charset="0"/>
                <a:cs typeface="Arial" pitchFamily="34" charset="0"/>
              </a:rPr>
              <a:t>é</a:t>
            </a:r>
            <a:r>
              <a:rPr kumimoji="0" lang="es-ES" sz="2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suerte la m</a:t>
            </a:r>
            <a:r>
              <a:rPr kumimoji="0" lang="es-ES" sz="2400" b="1" i="0" u="none" strike="noStrike" cap="none" normalizeH="0" baseline="0" dirty="0" smtClean="0">
                <a:ln>
                  <a:noFill/>
                </a:ln>
                <a:solidFill>
                  <a:schemeClr val="tx1"/>
                </a:solidFill>
                <a:effectLst/>
                <a:latin typeface="Calibri"/>
                <a:ea typeface="Calibri" pitchFamily="34" charset="0"/>
                <a:cs typeface="Arial" pitchFamily="34" charset="0"/>
              </a:rPr>
              <a:t>í</a:t>
            </a:r>
            <a:r>
              <a:rPr kumimoji="0" lang="es-ES" sz="2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 tener por madre a Mar</a:t>
            </a:r>
            <a:r>
              <a:rPr kumimoji="0" lang="es-ES" sz="2400" b="1" i="0" u="none" strike="noStrike" cap="none" normalizeH="0" baseline="0" dirty="0" smtClean="0">
                <a:ln>
                  <a:noFill/>
                </a:ln>
                <a:solidFill>
                  <a:schemeClr val="tx1"/>
                </a:solidFill>
                <a:effectLst/>
                <a:latin typeface="Calibri"/>
                <a:ea typeface="Calibri" pitchFamily="34" charset="0"/>
                <a:cs typeface="Arial" pitchFamily="34" charset="0"/>
              </a:rPr>
              <a:t>í</a:t>
            </a:r>
            <a:r>
              <a:rPr kumimoji="0" lang="es-ES" sz="24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 que suerte tengo yo, que me quiera la madre de Dios.</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E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La escucho y le hablo, le cuentos cosas m</a:t>
            </a:r>
            <a:r>
              <a:rPr kumimoji="0" lang="es-ES" sz="2400" b="0" i="0" u="none" strike="noStrike" cap="none" normalizeH="0" baseline="0" dirty="0" smtClean="0">
                <a:ln>
                  <a:noFill/>
                </a:ln>
                <a:solidFill>
                  <a:schemeClr val="tx1"/>
                </a:solidFill>
                <a:effectLst/>
                <a:latin typeface="Calibri"/>
                <a:ea typeface="Calibri" pitchFamily="34" charset="0"/>
                <a:cs typeface="Arial" pitchFamily="34" charset="0"/>
              </a:rPr>
              <a:t>í</a:t>
            </a:r>
            <a:r>
              <a:rPr kumimoji="0" lang="es-ES" sz="2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as, la llevo en mi coraz</a:t>
            </a:r>
            <a:r>
              <a:rPr kumimoji="0" lang="es-ES" sz="2400" b="0" i="0" u="none" strike="noStrike" cap="none" normalizeH="0" baseline="0" dirty="0" smtClean="0">
                <a:ln>
                  <a:noFill/>
                </a:ln>
                <a:solidFill>
                  <a:schemeClr val="tx1"/>
                </a:solidFill>
                <a:effectLst/>
                <a:latin typeface="Calibri"/>
                <a:ea typeface="Calibri" pitchFamily="34" charset="0"/>
                <a:cs typeface="Arial" pitchFamily="34" charset="0"/>
              </a:rPr>
              <a:t>ó</a:t>
            </a:r>
            <a:r>
              <a:rPr kumimoji="0" lang="es-ES" sz="2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n, la quiero m</a:t>
            </a:r>
            <a:r>
              <a:rPr kumimoji="0" lang="es-ES" sz="2400" b="0" i="0" u="none" strike="noStrike" cap="none" normalizeH="0" baseline="0" dirty="0" smtClean="0">
                <a:ln>
                  <a:noFill/>
                </a:ln>
                <a:solidFill>
                  <a:schemeClr val="tx1"/>
                </a:solidFill>
                <a:effectLst/>
                <a:latin typeface="Calibri"/>
                <a:ea typeface="Calibri" pitchFamily="34" charset="0"/>
                <a:cs typeface="Arial" pitchFamily="34" charset="0"/>
              </a:rPr>
              <a:t>á</a:t>
            </a:r>
            <a:r>
              <a:rPr kumimoji="0" lang="es-ES" sz="2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s cada d</a:t>
            </a:r>
            <a:r>
              <a:rPr kumimoji="0" lang="es-ES" sz="2400" b="0" i="0" u="none" strike="noStrike" cap="none" normalizeH="0" baseline="0" dirty="0" smtClean="0">
                <a:ln>
                  <a:noFill/>
                </a:ln>
                <a:solidFill>
                  <a:schemeClr val="tx1"/>
                </a:solidFill>
                <a:effectLst/>
                <a:latin typeface="Calibri"/>
                <a:ea typeface="Calibri" pitchFamily="34" charset="0"/>
                <a:cs typeface="Arial" pitchFamily="34" charset="0"/>
              </a:rPr>
              <a:t>í</a:t>
            </a:r>
            <a:r>
              <a:rPr kumimoji="0" lang="es-ES" sz="2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a. </a:t>
            </a:r>
            <a:endParaRPr kumimoji="0" lang="es-ES"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31"/>
                                        </p:tgtEl>
                                        <p:attrNameLst>
                                          <p:attrName>style.visibility</p:attrName>
                                        </p:attrNameLst>
                                      </p:cBhvr>
                                      <p:to>
                                        <p:strVal val="visible"/>
                                      </p:to>
                                    </p:set>
                                    <p:animEffect transition="in" filter="dissolve">
                                      <p:cBhvr>
                                        <p:cTn id="7" dur="500"/>
                                        <p:tgtEl>
                                          <p:spTgt spid="1031"/>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edge">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6192" y="188640"/>
            <a:ext cx="9075305" cy="52322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TEMA 18: JESÚS PASA POR EL MUNDO HACIENDO EL BIEN</a:t>
            </a:r>
          </a:p>
        </p:txBody>
      </p:sp>
      <p:pic>
        <p:nvPicPr>
          <p:cNvPr id="3" name="Picture 3" descr="http://us.123rf.com/400wm/400/400/lenm/lenm0710/lenm071000032/1780198-ilustracion-de-ninos-cantando.jpg"/>
          <p:cNvPicPr>
            <a:picLocks noChangeAspect="1" noChangeArrowheads="1"/>
          </p:cNvPicPr>
          <p:nvPr/>
        </p:nvPicPr>
        <p:blipFill>
          <a:blip r:embed="rId2" cstate="print"/>
          <a:srcRect/>
          <a:stretch>
            <a:fillRect/>
          </a:stretch>
        </p:blipFill>
        <p:spPr bwMode="auto">
          <a:xfrm>
            <a:off x="251520" y="3284984"/>
            <a:ext cx="2904729" cy="2736304"/>
          </a:xfrm>
          <a:prstGeom prst="rect">
            <a:avLst/>
          </a:prstGeom>
          <a:noFill/>
        </p:spPr>
      </p:pic>
      <p:pic>
        <p:nvPicPr>
          <p:cNvPr id="1031" name="Picture 7" descr="http://iguerrero.files.wordpress.com/2010/02/preguntandose3.jpg%3Fw%3D510"/>
          <p:cNvPicPr>
            <a:picLocks noChangeAspect="1" noChangeArrowheads="1"/>
          </p:cNvPicPr>
          <p:nvPr/>
        </p:nvPicPr>
        <p:blipFill>
          <a:blip r:embed="rId3" cstate="print"/>
          <a:srcRect/>
          <a:stretch>
            <a:fillRect/>
          </a:stretch>
        </p:blipFill>
        <p:spPr bwMode="auto">
          <a:xfrm flipH="1">
            <a:off x="7164288" y="4149080"/>
            <a:ext cx="1728192" cy="2016224"/>
          </a:xfrm>
          <a:prstGeom prst="rect">
            <a:avLst/>
          </a:prstGeom>
          <a:noFill/>
        </p:spPr>
      </p:pic>
      <p:sp>
        <p:nvSpPr>
          <p:cNvPr id="9" name="8 Rectángulo"/>
          <p:cNvSpPr/>
          <p:nvPr/>
        </p:nvSpPr>
        <p:spPr>
          <a:xfrm>
            <a:off x="3347864" y="4653136"/>
            <a:ext cx="3816424" cy="1384995"/>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28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¿Qué preguntas harías </a:t>
            </a:r>
          </a:p>
          <a:p>
            <a:pPr algn="ctr"/>
            <a:r>
              <a:rPr lang="es-ES"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sobre la canción y la frase</a:t>
            </a:r>
            <a:endParaRPr lang="es-ES" sz="28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8913" name="Rectangle 1"/>
          <p:cNvSpPr>
            <a:spLocks noChangeArrowheads="1"/>
          </p:cNvSpPr>
          <p:nvPr/>
        </p:nvSpPr>
        <p:spPr bwMode="auto">
          <a:xfrm>
            <a:off x="467544" y="764704"/>
            <a:ext cx="7920880"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Compart</a:t>
            </a:r>
            <a:r>
              <a:rPr kumimoji="0" lang="es-ES" sz="2400" b="0" i="0" u="none" strike="noStrike" cap="none" normalizeH="0" baseline="0" dirty="0" smtClean="0">
                <a:ln>
                  <a:noFill/>
                </a:ln>
                <a:solidFill>
                  <a:schemeClr val="tx1"/>
                </a:solidFill>
                <a:effectLst/>
                <a:latin typeface="Calibri"/>
                <a:ea typeface="Calibri" pitchFamily="34" charset="0"/>
                <a:cs typeface="Arial" pitchFamily="34" charset="0"/>
              </a:rPr>
              <a:t>í</a:t>
            </a:r>
            <a:r>
              <a:rPr kumimoji="0" lang="es-ES" sz="2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a y perdonaba y hacia el bien. Lo que ten</a:t>
            </a:r>
            <a:r>
              <a:rPr kumimoji="0" lang="es-ES" sz="2400" b="0" i="0" u="none" strike="noStrike" cap="none" normalizeH="0" baseline="0" dirty="0" smtClean="0">
                <a:ln>
                  <a:noFill/>
                </a:ln>
                <a:solidFill>
                  <a:schemeClr val="tx1"/>
                </a:solidFill>
                <a:effectLst/>
                <a:latin typeface="Calibri"/>
                <a:ea typeface="Calibri" pitchFamily="34" charset="0"/>
                <a:cs typeface="Arial" pitchFamily="34" charset="0"/>
              </a:rPr>
              <a:t>í</a:t>
            </a:r>
            <a:r>
              <a:rPr kumimoji="0" lang="es-ES" sz="2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a te daba, daba de comer, y curaba, a los enfermos curaba. (bis).</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s-ES"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s-ES" sz="2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No se cans</a:t>
            </a:r>
            <a:r>
              <a:rPr kumimoji="0" lang="es-ES" sz="2400" b="0" i="0" u="none" strike="noStrike" cap="none" normalizeH="0" baseline="0" dirty="0" smtClean="0">
                <a:ln>
                  <a:noFill/>
                </a:ln>
                <a:solidFill>
                  <a:schemeClr val="tx1"/>
                </a:solidFill>
                <a:effectLst/>
                <a:latin typeface="Calibri"/>
                <a:ea typeface="Calibri" pitchFamily="34" charset="0"/>
                <a:cs typeface="Arial" pitchFamily="34" charset="0"/>
              </a:rPr>
              <a:t>ó</a:t>
            </a:r>
            <a:r>
              <a:rPr kumimoji="0" lang="es-ES" sz="2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de hacer el bien, de compartir, y de acoger, de ser amigo, ser tu ra</a:t>
            </a:r>
            <a:r>
              <a:rPr kumimoji="0" lang="es-ES" sz="2400" b="0" i="0" u="none" strike="noStrike" cap="none" normalizeH="0" baseline="0" dirty="0" smtClean="0">
                <a:ln>
                  <a:noFill/>
                </a:ln>
                <a:solidFill>
                  <a:schemeClr val="tx1"/>
                </a:solidFill>
                <a:effectLst/>
                <a:latin typeface="Calibri"/>
                <a:ea typeface="Calibri" pitchFamily="34" charset="0"/>
                <a:cs typeface="Arial" pitchFamily="34" charset="0"/>
              </a:rPr>
              <a:t>í</a:t>
            </a:r>
            <a:r>
              <a:rPr kumimoji="0" lang="es-ES" sz="2400" b="0" i="0" u="none" strike="noStrike" cap="none" normalizeH="0" baseline="0" dirty="0" smtClean="0">
                <a:ln>
                  <a:noFill/>
                </a:ln>
                <a:solidFill>
                  <a:schemeClr val="tx1"/>
                </a:solidFill>
                <a:effectLst/>
                <a:latin typeface="Arial" pitchFamily="34" charset="0"/>
                <a:ea typeface="Calibri" pitchFamily="34" charset="0"/>
                <a:cs typeface="Arial" pitchFamily="34" charset="0"/>
              </a:rPr>
              <a:t>z, de ayudar siempre hacerte feliz. (bis). </a:t>
            </a:r>
            <a:endParaRPr kumimoji="0" lang="es-ES"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31"/>
                                        </p:tgtEl>
                                        <p:attrNameLst>
                                          <p:attrName>style.visibility</p:attrName>
                                        </p:attrNameLst>
                                      </p:cBhvr>
                                      <p:to>
                                        <p:strVal val="visible"/>
                                      </p:to>
                                    </p:set>
                                    <p:animEffect transition="in" filter="dissolve">
                                      <p:cBhvr>
                                        <p:cTn id="7" dur="500"/>
                                        <p:tgtEl>
                                          <p:spTgt spid="1031"/>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edge">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91824" y="188640"/>
            <a:ext cx="8059259" cy="64633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RIQUEZA DEL SIGNO EN LA CATEQUESIS </a:t>
            </a:r>
          </a:p>
        </p:txBody>
      </p:sp>
      <p:pic>
        <p:nvPicPr>
          <p:cNvPr id="3" name="Picture 2" descr="http://www.revistacarrusel.cl/wp-content/uploads/2012/06/ninos-preguntando-300x200.jpg"/>
          <p:cNvPicPr>
            <a:picLocks noChangeAspect="1" noChangeArrowheads="1"/>
          </p:cNvPicPr>
          <p:nvPr/>
        </p:nvPicPr>
        <p:blipFill>
          <a:blip r:embed="rId2" cstate="print"/>
          <a:srcRect/>
          <a:stretch>
            <a:fillRect/>
          </a:stretch>
        </p:blipFill>
        <p:spPr bwMode="auto">
          <a:xfrm>
            <a:off x="395536" y="836712"/>
            <a:ext cx="1728192" cy="1296143"/>
          </a:xfrm>
          <a:prstGeom prst="rect">
            <a:avLst/>
          </a:prstGeom>
          <a:noFill/>
        </p:spPr>
      </p:pic>
      <p:sp>
        <p:nvSpPr>
          <p:cNvPr id="4" name="3 Rectángulo"/>
          <p:cNvSpPr/>
          <p:nvPr/>
        </p:nvSpPr>
        <p:spPr>
          <a:xfrm>
            <a:off x="1763688" y="1052736"/>
            <a:ext cx="7056784" cy="72008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s-ES" sz="2000" dirty="0" smtClean="0"/>
              <a:t>Nos preguntamos: ¿Qué riqueza aporta el signo en  la catequesis?  </a:t>
            </a:r>
            <a:endParaRPr lang="es-ES" sz="2000" dirty="0"/>
          </a:p>
        </p:txBody>
      </p:sp>
      <p:sp>
        <p:nvSpPr>
          <p:cNvPr id="22529" name="Rectangle 1"/>
          <p:cNvSpPr>
            <a:spLocks noChangeArrowheads="1"/>
          </p:cNvSpPr>
          <p:nvPr/>
        </p:nvSpPr>
        <p:spPr bwMode="auto">
          <a:xfrm>
            <a:off x="251520" y="2102078"/>
            <a:ext cx="864096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Los ni</a:t>
            </a:r>
            <a:r>
              <a:rPr kumimoji="0" lang="es-ES" sz="2400" b="0" i="0" u="none" strike="noStrike" cap="none" normalizeH="0" baseline="0" dirty="0" smtClean="0">
                <a:ln>
                  <a:noFill/>
                </a:ln>
                <a:solidFill>
                  <a:schemeClr val="tx1"/>
                </a:solidFill>
                <a:effectLst/>
                <a:latin typeface="Calibri"/>
                <a:ea typeface="Calibri" pitchFamily="34" charset="0"/>
                <a:cs typeface="Times New Roman" pitchFamily="18" charset="0"/>
              </a:rPr>
              <a:t>ñ</a:t>
            </a:r>
            <a:r>
              <a:rPr kumimoji="0" lang="es-E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os de esta edad comprenden y aprenden mejor los contenidos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E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cuando se les presentan signos relacionados con dichos contenidos. </a:t>
            </a:r>
            <a:endParaRPr kumimoji="0" lang="es-ES"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26" name="Picture 2" descr="http://us.123rf.com/400wm/400/400/ppart/ppart0910/ppart091000267/5753998-rubi-con-marco-de-oro-cruz-cristiana-aislado-en-blanco-procesamiento-de-fotos-3d-generados-por-orden.jpg"/>
          <p:cNvPicPr>
            <a:picLocks noChangeAspect="1" noChangeArrowheads="1"/>
          </p:cNvPicPr>
          <p:nvPr/>
        </p:nvPicPr>
        <p:blipFill>
          <a:blip r:embed="rId3" cstate="print"/>
          <a:srcRect/>
          <a:stretch>
            <a:fillRect/>
          </a:stretch>
        </p:blipFill>
        <p:spPr bwMode="auto">
          <a:xfrm>
            <a:off x="2555776" y="2996952"/>
            <a:ext cx="4032448" cy="3312368"/>
          </a:xfrm>
          <a:prstGeom prst="rect">
            <a:avLst/>
          </a:prstGeom>
          <a:noFill/>
        </p:spPr>
      </p:pic>
      <p:sp>
        <p:nvSpPr>
          <p:cNvPr id="10" name="9 Rectángulo"/>
          <p:cNvSpPr/>
          <p:nvPr/>
        </p:nvSpPr>
        <p:spPr>
          <a:xfrm>
            <a:off x="0" y="3356992"/>
            <a:ext cx="3635896" cy="2308324"/>
          </a:xfrm>
          <a:prstGeom prst="rect">
            <a:avLst/>
          </a:prstGeom>
          <a:noFill/>
        </p:spPr>
        <p:txBody>
          <a:bodyPr wrap="square" lIns="91440" tIns="45720" rIns="91440" bIns="45720">
            <a:spAutoFit/>
            <a:scene3d>
              <a:camera prst="isometricOffAxis1Righ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Ventaja al entra </a:t>
            </a:r>
          </a:p>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por los ojos, </a:t>
            </a:r>
          </a:p>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grabándose en </a:t>
            </a:r>
          </a:p>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la memoria </a:t>
            </a:r>
            <a:endParaRPr lang="es-ES"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1" name="10 Rectángulo"/>
          <p:cNvSpPr/>
          <p:nvPr/>
        </p:nvSpPr>
        <p:spPr>
          <a:xfrm>
            <a:off x="5292080" y="3573016"/>
            <a:ext cx="3577585" cy="1754326"/>
          </a:xfrm>
          <a:prstGeom prst="rect">
            <a:avLst/>
          </a:prstGeom>
          <a:noFill/>
        </p:spPr>
        <p:txBody>
          <a:bodyPr wrap="square" lIns="91440" tIns="45720" rIns="91440" bIns="45720">
            <a:spAutoFit/>
            <a:scene3d>
              <a:camera prst="isometricOffAxis2Lef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Tiene d</a:t>
            </a:r>
            <a:r>
              <a:rPr lang="es-ES" sz="36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iversos significados para los que lo ven.</a:t>
            </a:r>
            <a:endParaRPr lang="es-ES"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2529"/>
                                        </p:tgtEl>
                                        <p:attrNameLst>
                                          <p:attrName>style.visibility</p:attrName>
                                        </p:attrNameLst>
                                      </p:cBhvr>
                                      <p:to>
                                        <p:strVal val="visible"/>
                                      </p:to>
                                    </p:set>
                                    <p:animEffect transition="in" filter="wedge">
                                      <p:cBhvr>
                                        <p:cTn id="7" dur="2000"/>
                                        <p:tgtEl>
                                          <p:spTgt spid="22529"/>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wedge">
                                      <p:cBhvr>
                                        <p:cTn id="12" dur="20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edge">
                                      <p:cBhvr>
                                        <p:cTn id="17" dur="2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edge">
                                      <p:cBhvr>
                                        <p:cTn id="2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9" grpId="0"/>
      <p:bldP spid="10" grpId="0"/>
      <p:bldP spid="1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70387" y="188640"/>
            <a:ext cx="8702127" cy="64633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UTILIZACIÓN DEL SIGNO EN LA CATEQUESIS</a:t>
            </a:r>
          </a:p>
        </p:txBody>
      </p:sp>
      <p:pic>
        <p:nvPicPr>
          <p:cNvPr id="3" name="Picture 2" descr="http://www.revistacarrusel.cl/wp-content/uploads/2012/06/ninos-preguntando-300x200.jpg"/>
          <p:cNvPicPr>
            <a:picLocks noChangeAspect="1" noChangeArrowheads="1"/>
          </p:cNvPicPr>
          <p:nvPr/>
        </p:nvPicPr>
        <p:blipFill>
          <a:blip r:embed="rId2" cstate="print"/>
          <a:srcRect/>
          <a:stretch>
            <a:fillRect/>
          </a:stretch>
        </p:blipFill>
        <p:spPr bwMode="auto">
          <a:xfrm>
            <a:off x="395536" y="836712"/>
            <a:ext cx="1728192" cy="1296143"/>
          </a:xfrm>
          <a:prstGeom prst="rect">
            <a:avLst/>
          </a:prstGeom>
          <a:noFill/>
        </p:spPr>
      </p:pic>
      <p:sp>
        <p:nvSpPr>
          <p:cNvPr id="4" name="3 Rectángulo"/>
          <p:cNvSpPr/>
          <p:nvPr/>
        </p:nvSpPr>
        <p:spPr>
          <a:xfrm>
            <a:off x="1763688" y="1052736"/>
            <a:ext cx="7056784" cy="72008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s-ES" sz="2000" dirty="0" smtClean="0"/>
              <a:t>Nos preguntamos: ¿Cómo  debemos presentar un signo? </a:t>
            </a:r>
            <a:endParaRPr lang="es-ES" sz="2000" dirty="0"/>
          </a:p>
        </p:txBody>
      </p:sp>
      <p:sp>
        <p:nvSpPr>
          <p:cNvPr id="8" name="7 Rectángulo"/>
          <p:cNvSpPr/>
          <p:nvPr/>
        </p:nvSpPr>
        <p:spPr>
          <a:xfrm>
            <a:off x="1403648" y="2132856"/>
            <a:ext cx="6768752" cy="1200329"/>
          </a:xfrm>
          <a:prstGeom prst="rect">
            <a:avLst/>
          </a:prstGeom>
          <a:noFill/>
        </p:spPr>
        <p:txBody>
          <a:bodyPr wrap="square" lIns="91440" tIns="45720" rIns="91440" bIns="45720">
            <a:spAutoFit/>
            <a:scene3d>
              <a:camera prst="perspectiveFron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1º Presentar el signo y dialogar por medio de una preguntas </a:t>
            </a:r>
            <a:endParaRPr lang="es-ES"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1028" name="Picture 4" descr="http://img.consejosbodas.com/wp-content/uploads/2011/04/alianzas-1.jpg"/>
          <p:cNvPicPr>
            <a:picLocks noChangeAspect="1" noChangeArrowheads="1"/>
          </p:cNvPicPr>
          <p:nvPr/>
        </p:nvPicPr>
        <p:blipFill>
          <a:blip r:embed="rId3" cstate="print"/>
          <a:srcRect/>
          <a:stretch>
            <a:fillRect/>
          </a:stretch>
        </p:blipFill>
        <p:spPr bwMode="auto">
          <a:xfrm>
            <a:off x="2555776" y="3573016"/>
            <a:ext cx="4286250" cy="2736304"/>
          </a:xfrm>
          <a:prstGeom prst="rect">
            <a:avLst/>
          </a:prstGeom>
          <a:noFill/>
        </p:spPr>
      </p:pic>
      <p:sp>
        <p:nvSpPr>
          <p:cNvPr id="11" name="10 Rectángulo"/>
          <p:cNvSpPr/>
          <p:nvPr/>
        </p:nvSpPr>
        <p:spPr>
          <a:xfrm>
            <a:off x="5566415" y="3861048"/>
            <a:ext cx="3577585" cy="1754326"/>
          </a:xfrm>
          <a:prstGeom prst="rect">
            <a:avLst/>
          </a:prstGeom>
          <a:noFill/>
        </p:spPr>
        <p:txBody>
          <a:bodyPr wrap="square" lIns="91440" tIns="45720" rIns="91440" bIns="45720">
            <a:spAutoFit/>
            <a:scene3d>
              <a:camera prst="isometricOffAxis2Lef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3º Realizar el signo con un gesto</a:t>
            </a:r>
            <a:endParaRPr lang="es-ES"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2" name="11 Rectángulo"/>
          <p:cNvSpPr/>
          <p:nvPr/>
        </p:nvSpPr>
        <p:spPr>
          <a:xfrm>
            <a:off x="0" y="3573016"/>
            <a:ext cx="3577585" cy="2308324"/>
          </a:xfrm>
          <a:prstGeom prst="rect">
            <a:avLst/>
          </a:prstGeom>
          <a:noFill/>
        </p:spPr>
        <p:txBody>
          <a:bodyPr wrap="square" lIns="91440" tIns="45720" rIns="91440" bIns="45720">
            <a:spAutoFit/>
            <a:scene3d>
              <a:camera prst="isometricOffAxis1Righ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2º Relaciona el signo con el contenido del tema</a:t>
            </a:r>
            <a:endParaRPr lang="es-ES"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edge">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edge">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edge">
                                      <p:cBhvr>
                                        <p:cTn id="1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1" name="Picture 5"/>
          <p:cNvPicPr>
            <a:picLocks noChangeAspect="1" noChangeArrowheads="1"/>
          </p:cNvPicPr>
          <p:nvPr/>
        </p:nvPicPr>
        <p:blipFill>
          <a:blip r:embed="rId3" cstate="print"/>
          <a:srcRect/>
          <a:stretch>
            <a:fillRect/>
          </a:stretch>
        </p:blipFill>
        <p:spPr bwMode="auto">
          <a:xfrm>
            <a:off x="611560" y="1340768"/>
            <a:ext cx="3024336" cy="2384227"/>
          </a:xfrm>
          <a:prstGeom prst="rect">
            <a:avLst/>
          </a:prstGeom>
          <a:noFill/>
          <a:ln w="9525">
            <a:noFill/>
            <a:miter lim="800000"/>
            <a:headEnd/>
            <a:tailEnd/>
          </a:ln>
        </p:spPr>
      </p:pic>
      <p:pic>
        <p:nvPicPr>
          <p:cNvPr id="9223" name="Picture 7"/>
          <p:cNvPicPr>
            <a:picLocks noChangeAspect="1" noChangeArrowheads="1"/>
          </p:cNvPicPr>
          <p:nvPr/>
        </p:nvPicPr>
        <p:blipFill>
          <a:blip r:embed="rId4" cstate="print"/>
          <a:srcRect/>
          <a:stretch>
            <a:fillRect/>
          </a:stretch>
        </p:blipFill>
        <p:spPr bwMode="auto">
          <a:xfrm>
            <a:off x="5292080" y="1196752"/>
            <a:ext cx="3022848" cy="2448272"/>
          </a:xfrm>
          <a:prstGeom prst="rect">
            <a:avLst/>
          </a:prstGeom>
          <a:noFill/>
          <a:ln w="9525">
            <a:noFill/>
            <a:miter lim="800000"/>
            <a:headEnd/>
            <a:tailEnd/>
          </a:ln>
        </p:spPr>
      </p:pic>
      <p:graphicFrame>
        <p:nvGraphicFramePr>
          <p:cNvPr id="9225" name="Object 9"/>
          <p:cNvGraphicFramePr>
            <a:graphicFrameLocks noChangeAspect="1"/>
          </p:cNvGraphicFramePr>
          <p:nvPr/>
        </p:nvGraphicFramePr>
        <p:xfrm>
          <a:off x="611560" y="4005064"/>
          <a:ext cx="3024336" cy="2633464"/>
        </p:xfrm>
        <a:graphic>
          <a:graphicData uri="http://schemas.openxmlformats.org/presentationml/2006/ole">
            <p:oleObj spid="_x0000_s14338" name="Imagen" r:id="rId5" imgW="1359746" imgH="1715193" progId="PictureIt!.Picture">
              <p:embed/>
            </p:oleObj>
          </a:graphicData>
        </a:graphic>
      </p:graphicFrame>
      <p:graphicFrame>
        <p:nvGraphicFramePr>
          <p:cNvPr id="9227" name="Object 11"/>
          <p:cNvGraphicFramePr>
            <a:graphicFrameLocks noChangeAspect="1"/>
          </p:cNvGraphicFramePr>
          <p:nvPr/>
        </p:nvGraphicFramePr>
        <p:xfrm>
          <a:off x="5292080" y="3861048"/>
          <a:ext cx="3312368" cy="2548880"/>
        </p:xfrm>
        <a:graphic>
          <a:graphicData uri="http://schemas.openxmlformats.org/presentationml/2006/ole">
            <p:oleObj spid="_x0000_s14339" name="Imagen" r:id="rId6" imgW="1652770" imgH="1715193" progId="PictureIt!.Picture">
              <p:embed/>
            </p:oleObj>
          </a:graphicData>
        </a:graphic>
      </p:graphicFrame>
      <p:sp>
        <p:nvSpPr>
          <p:cNvPr id="16" name="15 Rectángulo"/>
          <p:cNvSpPr/>
          <p:nvPr/>
        </p:nvSpPr>
        <p:spPr>
          <a:xfrm>
            <a:off x="42727" y="188640"/>
            <a:ext cx="9101273" cy="76944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4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Tareas que inician en la vida cristiana</a:t>
            </a:r>
            <a:endParaRPr lang="es-ES" sz="4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8" name="17 Rectángulo"/>
          <p:cNvSpPr/>
          <p:nvPr/>
        </p:nvSpPr>
        <p:spPr>
          <a:xfrm>
            <a:off x="827584" y="1844824"/>
            <a:ext cx="2552302" cy="923330"/>
          </a:xfrm>
          <a:prstGeom prst="rect">
            <a:avLst/>
          </a:prstGeom>
          <a:noFill/>
        </p:spPr>
        <p:txBody>
          <a:bodyPr wrap="none" lIns="91440" tIns="45720" rIns="91440" bIns="45720">
            <a:spAutoFit/>
          </a:bodyPr>
          <a:lstStyle/>
          <a:p>
            <a:pPr algn="ctr"/>
            <a:r>
              <a:rPr lang="es-ES"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Conocer</a:t>
            </a:r>
            <a:endParaRPr lang="es-E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19" name="18 Rectángulo"/>
          <p:cNvSpPr/>
          <p:nvPr/>
        </p:nvSpPr>
        <p:spPr>
          <a:xfrm>
            <a:off x="5623651" y="1916832"/>
            <a:ext cx="2609240" cy="923330"/>
          </a:xfrm>
          <a:prstGeom prst="rect">
            <a:avLst/>
          </a:prstGeom>
          <a:noFill/>
        </p:spPr>
        <p:txBody>
          <a:bodyPr wrap="none" lIns="91440" tIns="45720" rIns="91440" bIns="45720">
            <a:spAutoFit/>
          </a:bodyPr>
          <a:lstStyle/>
          <a:p>
            <a:pPr algn="ctr"/>
            <a:r>
              <a:rPr lang="es-ES"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Celebrar</a:t>
            </a:r>
            <a:endParaRPr lang="es-ES" sz="5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0" name="19 Rectángulo"/>
          <p:cNvSpPr/>
          <p:nvPr/>
        </p:nvSpPr>
        <p:spPr>
          <a:xfrm>
            <a:off x="1350163" y="4653136"/>
            <a:ext cx="1507144" cy="923330"/>
          </a:xfrm>
          <a:prstGeom prst="rect">
            <a:avLst/>
          </a:prstGeom>
          <a:noFill/>
        </p:spPr>
        <p:txBody>
          <a:bodyPr wrap="none" lIns="91440" tIns="45720" rIns="91440" bIns="45720">
            <a:spAutoFit/>
          </a:bodyPr>
          <a:lstStyle/>
          <a:p>
            <a:pPr algn="ctr"/>
            <a:r>
              <a:rPr lang="es-ES"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Vivir</a:t>
            </a:r>
            <a:endParaRPr lang="es-ES" sz="5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1" name="20 Rectángulo"/>
          <p:cNvSpPr/>
          <p:nvPr/>
        </p:nvSpPr>
        <p:spPr>
          <a:xfrm>
            <a:off x="5868144" y="4581128"/>
            <a:ext cx="1472711" cy="923330"/>
          </a:xfrm>
          <a:prstGeom prst="rect">
            <a:avLst/>
          </a:prstGeom>
          <a:noFill/>
        </p:spPr>
        <p:txBody>
          <a:bodyPr wrap="none" lIns="91440" tIns="45720" rIns="91440" bIns="45720">
            <a:spAutoFit/>
          </a:bodyPr>
          <a:lstStyle/>
          <a:p>
            <a:pPr algn="ctr"/>
            <a:r>
              <a:rPr lang="es-ES" sz="54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Orar</a:t>
            </a:r>
            <a:endParaRPr lang="es-ES" sz="5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9221"/>
                                        </p:tgtEl>
                                        <p:attrNameLst>
                                          <p:attrName>style.visibility</p:attrName>
                                        </p:attrNameLst>
                                      </p:cBhvr>
                                      <p:to>
                                        <p:strVal val="visible"/>
                                      </p:to>
                                    </p:set>
                                    <p:anim calcmode="lin" valueType="num">
                                      <p:cBhvr additive="base">
                                        <p:cTn id="7" dur="500" fill="hold"/>
                                        <p:tgtEl>
                                          <p:spTgt spid="9221"/>
                                        </p:tgtEl>
                                        <p:attrNameLst>
                                          <p:attrName>ppt_x</p:attrName>
                                        </p:attrNameLst>
                                      </p:cBhvr>
                                      <p:tavLst>
                                        <p:tav tm="0">
                                          <p:val>
                                            <p:strVal val="0-#ppt_w/2"/>
                                          </p:val>
                                        </p:tav>
                                        <p:tav tm="100000">
                                          <p:val>
                                            <p:strVal val="#ppt_x"/>
                                          </p:val>
                                        </p:tav>
                                      </p:tavLst>
                                    </p:anim>
                                    <p:anim calcmode="lin" valueType="num">
                                      <p:cBhvr additive="base">
                                        <p:cTn id="8" dur="500" fill="hold"/>
                                        <p:tgtEl>
                                          <p:spTgt spid="922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9223"/>
                                        </p:tgtEl>
                                        <p:attrNameLst>
                                          <p:attrName>style.visibility</p:attrName>
                                        </p:attrNameLst>
                                      </p:cBhvr>
                                      <p:to>
                                        <p:strVal val="visible"/>
                                      </p:to>
                                    </p:set>
                                    <p:anim calcmode="lin" valueType="num">
                                      <p:cBhvr additive="base">
                                        <p:cTn id="13" dur="500" fill="hold"/>
                                        <p:tgtEl>
                                          <p:spTgt spid="9223"/>
                                        </p:tgtEl>
                                        <p:attrNameLst>
                                          <p:attrName>ppt_x</p:attrName>
                                        </p:attrNameLst>
                                      </p:cBhvr>
                                      <p:tavLst>
                                        <p:tav tm="0">
                                          <p:val>
                                            <p:strVal val="#ppt_x"/>
                                          </p:val>
                                        </p:tav>
                                        <p:tav tm="100000">
                                          <p:val>
                                            <p:strVal val="#ppt_x"/>
                                          </p:val>
                                        </p:tav>
                                      </p:tavLst>
                                    </p:anim>
                                    <p:anim calcmode="lin" valueType="num">
                                      <p:cBhvr additive="base">
                                        <p:cTn id="14" dur="500" fill="hold"/>
                                        <p:tgtEl>
                                          <p:spTgt spid="9223"/>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nodeType="clickEffect">
                                  <p:stCondLst>
                                    <p:cond delay="0"/>
                                  </p:stCondLst>
                                  <p:childTnLst>
                                    <p:set>
                                      <p:cBhvr>
                                        <p:cTn id="18" dur="1" fill="hold">
                                          <p:stCondLst>
                                            <p:cond delay="0"/>
                                          </p:stCondLst>
                                        </p:cTn>
                                        <p:tgtEl>
                                          <p:spTgt spid="9225"/>
                                        </p:tgtEl>
                                        <p:attrNameLst>
                                          <p:attrName>style.visibility</p:attrName>
                                        </p:attrNameLst>
                                      </p:cBhvr>
                                      <p:to>
                                        <p:strVal val="visible"/>
                                      </p:to>
                                    </p:set>
                                    <p:anim calcmode="lin" valueType="num">
                                      <p:cBhvr additive="base">
                                        <p:cTn id="19" dur="500" fill="hold"/>
                                        <p:tgtEl>
                                          <p:spTgt spid="9225"/>
                                        </p:tgtEl>
                                        <p:attrNameLst>
                                          <p:attrName>ppt_x</p:attrName>
                                        </p:attrNameLst>
                                      </p:cBhvr>
                                      <p:tavLst>
                                        <p:tav tm="0">
                                          <p:val>
                                            <p:strVal val="#ppt_x"/>
                                          </p:val>
                                        </p:tav>
                                        <p:tav tm="100000">
                                          <p:val>
                                            <p:strVal val="#ppt_x"/>
                                          </p:val>
                                        </p:tav>
                                      </p:tavLst>
                                    </p:anim>
                                    <p:anim calcmode="lin" valueType="num">
                                      <p:cBhvr additive="base">
                                        <p:cTn id="20" dur="500" fill="hold"/>
                                        <p:tgtEl>
                                          <p:spTgt spid="9225"/>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9227"/>
                                        </p:tgtEl>
                                        <p:attrNameLst>
                                          <p:attrName>style.visibility</p:attrName>
                                        </p:attrNameLst>
                                      </p:cBhvr>
                                      <p:to>
                                        <p:strVal val="visible"/>
                                      </p:to>
                                    </p:set>
                                    <p:anim calcmode="lin" valueType="num">
                                      <p:cBhvr additive="base">
                                        <p:cTn id="25" dur="500" fill="hold"/>
                                        <p:tgtEl>
                                          <p:spTgt spid="9227"/>
                                        </p:tgtEl>
                                        <p:attrNameLst>
                                          <p:attrName>ppt_x</p:attrName>
                                        </p:attrNameLst>
                                      </p:cBhvr>
                                      <p:tavLst>
                                        <p:tav tm="0">
                                          <p:val>
                                            <p:strVal val="0-#ppt_w/2"/>
                                          </p:val>
                                        </p:tav>
                                        <p:tav tm="100000">
                                          <p:val>
                                            <p:strVal val="#ppt_x"/>
                                          </p:val>
                                        </p:tav>
                                      </p:tavLst>
                                    </p:anim>
                                    <p:anim calcmode="lin" valueType="num">
                                      <p:cBhvr additive="base">
                                        <p:cTn id="26" dur="500" fill="hold"/>
                                        <p:tgtEl>
                                          <p:spTgt spid="92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62" name="Picture 6" descr="http://www.consumoteca.com/img/entrada.php?id_entrada=1961"/>
          <p:cNvPicPr>
            <a:picLocks noChangeAspect="1" noChangeArrowheads="1"/>
          </p:cNvPicPr>
          <p:nvPr/>
        </p:nvPicPr>
        <p:blipFill>
          <a:blip r:embed="rId2" cstate="print"/>
          <a:srcRect/>
          <a:stretch>
            <a:fillRect/>
          </a:stretch>
        </p:blipFill>
        <p:spPr bwMode="auto">
          <a:xfrm>
            <a:off x="1691680" y="1052736"/>
            <a:ext cx="5472608" cy="4752528"/>
          </a:xfrm>
          <a:prstGeom prst="rect">
            <a:avLst/>
          </a:prstGeom>
          <a:noFill/>
        </p:spPr>
      </p:pic>
      <p:sp>
        <p:nvSpPr>
          <p:cNvPr id="13" name="12 Rectángulo"/>
          <p:cNvSpPr/>
          <p:nvPr/>
        </p:nvSpPr>
        <p:spPr>
          <a:xfrm>
            <a:off x="467544" y="0"/>
            <a:ext cx="8136904" cy="1323439"/>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¿Qué tema del Catecismo Relacionamos este signo?</a:t>
            </a:r>
          </a:p>
        </p:txBody>
      </p:sp>
      <p:sp>
        <p:nvSpPr>
          <p:cNvPr id="14" name="13 Rectángulo"/>
          <p:cNvSpPr/>
          <p:nvPr/>
        </p:nvSpPr>
        <p:spPr>
          <a:xfrm>
            <a:off x="1907704" y="5733256"/>
            <a:ext cx="5374805" cy="769441"/>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Damos vida a</a:t>
            </a:r>
            <a:r>
              <a:rPr lang="es-ES" sz="4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este signo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amond(in)">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diamond(in)">
                                      <p:cBhvr>
                                        <p:cTn id="12"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1.bp.blogspot.com/__6CQPSCR2No/TH5jBDLIe6I/AAAAAAAABZs/QWF0gjIge3Y/s1600/La+pila+bautismal.gif"/>
          <p:cNvPicPr>
            <a:picLocks noChangeAspect="1" noChangeArrowheads="1"/>
          </p:cNvPicPr>
          <p:nvPr/>
        </p:nvPicPr>
        <p:blipFill>
          <a:blip r:embed="rId2" cstate="print"/>
          <a:srcRect/>
          <a:stretch>
            <a:fillRect/>
          </a:stretch>
        </p:blipFill>
        <p:spPr bwMode="auto">
          <a:xfrm>
            <a:off x="1907704" y="692696"/>
            <a:ext cx="4968552" cy="5112568"/>
          </a:xfrm>
          <a:prstGeom prst="rect">
            <a:avLst/>
          </a:prstGeom>
          <a:noFill/>
        </p:spPr>
      </p:pic>
      <p:sp>
        <p:nvSpPr>
          <p:cNvPr id="3" name="2 Rectángulo"/>
          <p:cNvSpPr/>
          <p:nvPr/>
        </p:nvSpPr>
        <p:spPr>
          <a:xfrm>
            <a:off x="467544" y="0"/>
            <a:ext cx="8136904" cy="1323439"/>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¿Qué tema del Catecismo Relacionamos este signo?</a:t>
            </a:r>
          </a:p>
        </p:txBody>
      </p:sp>
      <p:sp>
        <p:nvSpPr>
          <p:cNvPr id="4" name="3 Rectángulo"/>
          <p:cNvSpPr/>
          <p:nvPr/>
        </p:nvSpPr>
        <p:spPr>
          <a:xfrm>
            <a:off x="1907704" y="5733256"/>
            <a:ext cx="5374805" cy="769441"/>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Damos vida a</a:t>
            </a:r>
            <a:r>
              <a:rPr lang="es-ES" sz="4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este signo</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amond(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467544" y="0"/>
            <a:ext cx="8136904" cy="1323439"/>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¿Qué tema del Catecismo Relacionamos este signo?</a:t>
            </a:r>
          </a:p>
        </p:txBody>
      </p:sp>
      <p:sp>
        <p:nvSpPr>
          <p:cNvPr id="4" name="3 Rectángulo"/>
          <p:cNvSpPr/>
          <p:nvPr/>
        </p:nvSpPr>
        <p:spPr>
          <a:xfrm>
            <a:off x="1907704" y="5733256"/>
            <a:ext cx="5374805" cy="769441"/>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Damos vida a</a:t>
            </a:r>
            <a:r>
              <a:rPr lang="es-ES" sz="4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este signo</a:t>
            </a:r>
          </a:p>
        </p:txBody>
      </p:sp>
      <p:pic>
        <p:nvPicPr>
          <p:cNvPr id="5" name="Picture 6" descr="http://www.veremundo.com/veremundo/imagenes/productos/pro_542.jpg"/>
          <p:cNvPicPr>
            <a:picLocks noChangeAspect="1" noChangeArrowheads="1"/>
          </p:cNvPicPr>
          <p:nvPr/>
        </p:nvPicPr>
        <p:blipFill>
          <a:blip r:embed="rId2" cstate="print"/>
          <a:srcRect/>
          <a:stretch>
            <a:fillRect/>
          </a:stretch>
        </p:blipFill>
        <p:spPr bwMode="auto">
          <a:xfrm>
            <a:off x="899592" y="1124744"/>
            <a:ext cx="6192688" cy="475252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edg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467544" y="0"/>
            <a:ext cx="8136904" cy="1323439"/>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¿Qué tema del Catecismo Relacionamos este signo?</a:t>
            </a:r>
          </a:p>
        </p:txBody>
      </p:sp>
      <p:sp>
        <p:nvSpPr>
          <p:cNvPr id="4" name="3 Rectángulo"/>
          <p:cNvSpPr/>
          <p:nvPr/>
        </p:nvSpPr>
        <p:spPr>
          <a:xfrm>
            <a:off x="1907704" y="5733256"/>
            <a:ext cx="5374805" cy="769441"/>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Damos vida a</a:t>
            </a:r>
            <a:r>
              <a:rPr lang="es-ES" sz="4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este signo</a:t>
            </a:r>
          </a:p>
        </p:txBody>
      </p:sp>
      <p:pic>
        <p:nvPicPr>
          <p:cNvPr id="5" name="Picture 8" descr="http://www.dominicos.org/manresa/silencio/imatgesSilenci/13_0008_1.JPG"/>
          <p:cNvPicPr>
            <a:picLocks noChangeAspect="1" noChangeArrowheads="1"/>
          </p:cNvPicPr>
          <p:nvPr/>
        </p:nvPicPr>
        <p:blipFill>
          <a:blip r:embed="rId2" cstate="print"/>
          <a:srcRect/>
          <a:stretch>
            <a:fillRect/>
          </a:stretch>
        </p:blipFill>
        <p:spPr bwMode="auto">
          <a:xfrm>
            <a:off x="1115616" y="1484784"/>
            <a:ext cx="6840760" cy="424847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amond(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467544" y="0"/>
            <a:ext cx="8136904" cy="1323439"/>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¿Qué tema del Catecismo Relacionamos este signo?</a:t>
            </a:r>
          </a:p>
        </p:txBody>
      </p:sp>
      <p:sp>
        <p:nvSpPr>
          <p:cNvPr id="4" name="3 Rectángulo"/>
          <p:cNvSpPr/>
          <p:nvPr/>
        </p:nvSpPr>
        <p:spPr>
          <a:xfrm>
            <a:off x="1907704" y="5733256"/>
            <a:ext cx="5374805" cy="769441"/>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Damos vida a</a:t>
            </a:r>
            <a:r>
              <a:rPr lang="es-ES" sz="4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este signo</a:t>
            </a:r>
          </a:p>
        </p:txBody>
      </p:sp>
      <p:pic>
        <p:nvPicPr>
          <p:cNvPr id="16386" name="Picture 2" descr="http://t2.gstatic.com/images?q=tbn:ANd9GcQWsxRsK4MgZxOG5TambJBMhZ1B_xyftmJT8kD9VLirbicQ8BUhE7bg1WHSIg"/>
          <p:cNvPicPr>
            <a:picLocks noChangeAspect="1" noChangeArrowheads="1"/>
          </p:cNvPicPr>
          <p:nvPr/>
        </p:nvPicPr>
        <p:blipFill>
          <a:blip r:embed="rId2" cstate="print"/>
          <a:srcRect/>
          <a:stretch>
            <a:fillRect/>
          </a:stretch>
        </p:blipFill>
        <p:spPr bwMode="auto">
          <a:xfrm>
            <a:off x="1763688" y="1340768"/>
            <a:ext cx="5472608" cy="439861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edg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467544" y="0"/>
            <a:ext cx="8136904" cy="1323439"/>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¿Qué tema del Catecismo Relacionamos este signo?</a:t>
            </a:r>
          </a:p>
        </p:txBody>
      </p:sp>
      <p:sp>
        <p:nvSpPr>
          <p:cNvPr id="4" name="3 Rectángulo"/>
          <p:cNvSpPr/>
          <p:nvPr/>
        </p:nvSpPr>
        <p:spPr>
          <a:xfrm>
            <a:off x="1907704" y="5733256"/>
            <a:ext cx="5374805" cy="769441"/>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Damos vida a</a:t>
            </a:r>
            <a:r>
              <a:rPr lang="es-ES" sz="4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este signo</a:t>
            </a:r>
          </a:p>
        </p:txBody>
      </p:sp>
      <p:pic>
        <p:nvPicPr>
          <p:cNvPr id="15362" name="Picture 2" descr="http://2.bp.blogspot.com/-1mgQF_eSHcM/T2ffiHP40tI/AAAAAAAAArI/Em6i-j25eyg/s1600/largo-camino.jpg"/>
          <p:cNvPicPr>
            <a:picLocks noChangeAspect="1" noChangeArrowheads="1"/>
          </p:cNvPicPr>
          <p:nvPr/>
        </p:nvPicPr>
        <p:blipFill>
          <a:blip r:embed="rId2" cstate="print"/>
          <a:srcRect/>
          <a:stretch>
            <a:fillRect/>
          </a:stretch>
        </p:blipFill>
        <p:spPr bwMode="auto">
          <a:xfrm>
            <a:off x="1619672" y="1268760"/>
            <a:ext cx="5715000" cy="460851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amond(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89677" y="188640"/>
            <a:ext cx="8063554" cy="64633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RIQUEZA DEL GESTO EN LA CATEQUESIS </a:t>
            </a:r>
          </a:p>
        </p:txBody>
      </p:sp>
      <p:pic>
        <p:nvPicPr>
          <p:cNvPr id="3" name="Picture 2" descr="http://www.revistacarrusel.cl/wp-content/uploads/2012/06/ninos-preguntando-300x200.jpg"/>
          <p:cNvPicPr>
            <a:picLocks noChangeAspect="1" noChangeArrowheads="1"/>
          </p:cNvPicPr>
          <p:nvPr/>
        </p:nvPicPr>
        <p:blipFill>
          <a:blip r:embed="rId2" cstate="print"/>
          <a:srcRect/>
          <a:stretch>
            <a:fillRect/>
          </a:stretch>
        </p:blipFill>
        <p:spPr bwMode="auto">
          <a:xfrm>
            <a:off x="395536" y="836712"/>
            <a:ext cx="1728192" cy="1296143"/>
          </a:xfrm>
          <a:prstGeom prst="rect">
            <a:avLst/>
          </a:prstGeom>
          <a:noFill/>
        </p:spPr>
      </p:pic>
      <p:sp>
        <p:nvSpPr>
          <p:cNvPr id="4" name="3 Rectángulo"/>
          <p:cNvSpPr/>
          <p:nvPr/>
        </p:nvSpPr>
        <p:spPr>
          <a:xfrm>
            <a:off x="1835696" y="908720"/>
            <a:ext cx="7056784" cy="72008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s-ES" sz="2000" dirty="0" smtClean="0"/>
              <a:t>Nos preguntamos: ¿Qué riqueza aporta el gesto en  la catequesis?  </a:t>
            </a:r>
            <a:endParaRPr lang="es-ES" sz="2000" dirty="0"/>
          </a:p>
        </p:txBody>
      </p:sp>
      <p:sp>
        <p:nvSpPr>
          <p:cNvPr id="10" name="9 Rectángulo"/>
          <p:cNvSpPr/>
          <p:nvPr/>
        </p:nvSpPr>
        <p:spPr>
          <a:xfrm>
            <a:off x="-324544" y="3645024"/>
            <a:ext cx="3384376" cy="2862322"/>
          </a:xfrm>
          <a:prstGeom prst="rect">
            <a:avLst/>
          </a:prstGeom>
          <a:noFill/>
        </p:spPr>
        <p:txBody>
          <a:bodyPr wrap="square" lIns="91440" tIns="45720" rIns="91440" bIns="45720">
            <a:spAutoFit/>
            <a:scene3d>
              <a:camera prst="isometricOffAxis1Righ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Ayuda a comprender mejor el contenido del tema </a:t>
            </a:r>
            <a:endParaRPr lang="es-ES"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1" name="10 Rectángulo"/>
          <p:cNvSpPr/>
          <p:nvPr/>
        </p:nvSpPr>
        <p:spPr>
          <a:xfrm>
            <a:off x="5436097" y="3645024"/>
            <a:ext cx="3707904" cy="2862322"/>
          </a:xfrm>
          <a:prstGeom prst="rect">
            <a:avLst/>
          </a:prstGeom>
          <a:noFill/>
        </p:spPr>
        <p:txBody>
          <a:bodyPr wrap="square" lIns="91440" tIns="45720" rIns="91440" bIns="45720">
            <a:spAutoFit/>
            <a:scene3d>
              <a:camera prst="isometricOffAxis2Lef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Se presenta como prolongación del mismo signo y expresión del mismo contenido</a:t>
            </a:r>
            <a:endParaRPr lang="es-ES"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4577" name="Rectangle 1"/>
          <p:cNvSpPr>
            <a:spLocks noChangeArrowheads="1"/>
          </p:cNvSpPr>
          <p:nvPr/>
        </p:nvSpPr>
        <p:spPr bwMode="auto">
          <a:xfrm>
            <a:off x="82802" y="2050976"/>
            <a:ext cx="8809678"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000" b="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Para los ni</a:t>
            </a:r>
            <a:r>
              <a:rPr kumimoji="0" lang="es-ES" sz="2000" b="0" u="none" strike="noStrike" cap="none" normalizeH="0" baseline="0" dirty="0" smtClean="0">
                <a:ln>
                  <a:noFill/>
                </a:ln>
                <a:solidFill>
                  <a:schemeClr val="tx1"/>
                </a:solidFill>
                <a:effectLst/>
                <a:latin typeface="Calibri"/>
                <a:ea typeface="Calibri" pitchFamily="34" charset="0"/>
                <a:cs typeface="Times New Roman" pitchFamily="18" charset="0"/>
              </a:rPr>
              <a:t>ñ</a:t>
            </a:r>
            <a:r>
              <a:rPr kumimoji="0" lang="es-ES" sz="2000" b="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os de esta edad los gestos son f</a:t>
            </a:r>
            <a:r>
              <a:rPr kumimoji="0" lang="es-ES" sz="2000" b="0" u="none" strike="noStrike" cap="none" normalizeH="0" baseline="0" dirty="0" smtClean="0">
                <a:ln>
                  <a:noFill/>
                </a:ln>
                <a:solidFill>
                  <a:schemeClr val="tx1"/>
                </a:solidFill>
                <a:effectLst/>
                <a:latin typeface="Calibri"/>
                <a:ea typeface="Calibri" pitchFamily="34" charset="0"/>
                <a:cs typeface="Times New Roman" pitchFamily="18" charset="0"/>
              </a:rPr>
              <a:t>á</a:t>
            </a:r>
            <a:r>
              <a:rPr kumimoji="0" lang="es-ES" sz="2000" b="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ciles de hacer, desarrollan su creatividad,</a:t>
            </a:r>
            <a:r>
              <a:rPr kumimoji="0" lang="es-ES" sz="2000" b="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s-ES" sz="2000" b="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les hacen disfrutar y sentirse protagonistas directos de lo que est</a:t>
            </a:r>
            <a:r>
              <a:rPr kumimoji="0" lang="es-ES" sz="2000" b="0" u="none" strike="noStrike" cap="none" normalizeH="0" baseline="0" dirty="0" smtClean="0">
                <a:ln>
                  <a:noFill/>
                </a:ln>
                <a:solidFill>
                  <a:schemeClr val="tx1"/>
                </a:solidFill>
                <a:effectLst/>
                <a:latin typeface="Calibri"/>
                <a:ea typeface="Calibri" pitchFamily="34" charset="0"/>
                <a:cs typeface="Times New Roman" pitchFamily="18" charset="0"/>
              </a:rPr>
              <a:t>á</a:t>
            </a:r>
            <a:r>
              <a:rPr kumimoji="0" lang="es-ES" sz="2000" b="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 aprendiendo, qued</a:t>
            </a:r>
            <a:r>
              <a:rPr kumimoji="0" lang="es-ES" sz="2000" b="0" u="none" strike="noStrike" cap="none" normalizeH="0" baseline="0" dirty="0" smtClean="0">
                <a:ln>
                  <a:noFill/>
                </a:ln>
                <a:solidFill>
                  <a:schemeClr val="tx1"/>
                </a:solidFill>
                <a:effectLst/>
                <a:latin typeface="Calibri"/>
                <a:ea typeface="Calibri" pitchFamily="34" charset="0"/>
                <a:cs typeface="Times New Roman" pitchFamily="18" charset="0"/>
              </a:rPr>
              <a:t>á</a:t>
            </a:r>
            <a:r>
              <a:rPr kumimoji="0" lang="es-ES" sz="2000" b="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ndose a</a:t>
            </a:r>
            <a:r>
              <a:rPr kumimoji="0" lang="es-ES" sz="2000" b="0" u="none" strike="noStrike" cap="none" normalizeH="0" baseline="0" dirty="0" smtClean="0">
                <a:ln>
                  <a:noFill/>
                </a:ln>
                <a:solidFill>
                  <a:schemeClr val="tx1"/>
                </a:solidFill>
                <a:effectLst/>
                <a:latin typeface="Calibri"/>
                <a:ea typeface="Calibri" pitchFamily="34" charset="0"/>
                <a:cs typeface="Times New Roman" pitchFamily="18" charset="0"/>
              </a:rPr>
              <a:t>ú</a:t>
            </a:r>
            <a:r>
              <a:rPr kumimoji="0" lang="es-ES" sz="2000" b="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 m</a:t>
            </a:r>
            <a:r>
              <a:rPr kumimoji="0" lang="es-ES" sz="2000" b="0" u="none" strike="noStrike" cap="none" normalizeH="0" baseline="0" dirty="0" smtClean="0">
                <a:ln>
                  <a:noFill/>
                </a:ln>
                <a:solidFill>
                  <a:schemeClr val="tx1"/>
                </a:solidFill>
                <a:effectLst/>
                <a:latin typeface="Calibri"/>
                <a:ea typeface="Calibri" pitchFamily="34" charset="0"/>
                <a:cs typeface="Times New Roman" pitchFamily="18" charset="0"/>
              </a:rPr>
              <a:t>á</a:t>
            </a:r>
            <a:r>
              <a:rPr kumimoji="0" lang="es-ES" sz="2000" b="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 grabado en su memoria el contenido que se est</a:t>
            </a:r>
            <a:r>
              <a:rPr kumimoji="0" lang="es-ES" sz="2000" b="0" u="none" strike="noStrike" cap="none" normalizeH="0" baseline="0" dirty="0" smtClean="0">
                <a:ln>
                  <a:noFill/>
                </a:ln>
                <a:solidFill>
                  <a:schemeClr val="tx1"/>
                </a:solidFill>
                <a:effectLst/>
                <a:latin typeface="Calibri"/>
                <a:ea typeface="Calibri" pitchFamily="34" charset="0"/>
                <a:cs typeface="Times New Roman" pitchFamily="18" charset="0"/>
              </a:rPr>
              <a:t>á</a:t>
            </a:r>
            <a:r>
              <a:rPr kumimoji="0" lang="es-ES" sz="2000" b="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transmitiendo.</a:t>
            </a:r>
            <a:endParaRPr kumimoji="0" lang="es-ES" sz="2000" b="0" u="none" strike="noStrike" cap="none" normalizeH="0" baseline="0" dirty="0" smtClean="0">
              <a:ln>
                <a:noFill/>
              </a:ln>
              <a:solidFill>
                <a:schemeClr val="tx1"/>
              </a:solidFill>
              <a:effectLst/>
              <a:latin typeface="Arial" pitchFamily="34" charset="0"/>
              <a:cs typeface="Arial" pitchFamily="34" charset="0"/>
            </a:endParaRPr>
          </a:p>
        </p:txBody>
      </p:sp>
      <p:pic>
        <p:nvPicPr>
          <p:cNvPr id="24579" name="Picture 3" descr="http://archivo.abc.com.py/fotos/2009/04/23/090423232804540.jpg"/>
          <p:cNvPicPr>
            <a:picLocks noChangeAspect="1" noChangeArrowheads="1"/>
          </p:cNvPicPr>
          <p:nvPr/>
        </p:nvPicPr>
        <p:blipFill>
          <a:blip r:embed="rId3" cstate="print"/>
          <a:srcRect/>
          <a:stretch>
            <a:fillRect/>
          </a:stretch>
        </p:blipFill>
        <p:spPr bwMode="auto">
          <a:xfrm>
            <a:off x="3203848" y="3068960"/>
            <a:ext cx="2088232" cy="357301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24577"/>
                                        </p:tgtEl>
                                        <p:attrNameLst>
                                          <p:attrName>style.visibility</p:attrName>
                                        </p:attrNameLst>
                                      </p:cBhvr>
                                      <p:to>
                                        <p:strVal val="visible"/>
                                      </p:to>
                                    </p:set>
                                    <p:animEffect transition="in" filter="wedge">
                                      <p:cBhvr>
                                        <p:cTn id="7" dur="2000"/>
                                        <p:tgtEl>
                                          <p:spTgt spid="24577"/>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edge">
                                      <p:cBhvr>
                                        <p:cTn id="12" dur="2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edge">
                                      <p:cBhvr>
                                        <p:cTn id="1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2457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68239" y="188640"/>
            <a:ext cx="8706422" cy="64633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UTILIZACIÓN DEL GESTO EN LA CATEQUESIS</a:t>
            </a:r>
          </a:p>
        </p:txBody>
      </p:sp>
      <p:pic>
        <p:nvPicPr>
          <p:cNvPr id="3" name="Picture 2" descr="http://www.revistacarrusel.cl/wp-content/uploads/2012/06/ninos-preguntando-300x200.jpg"/>
          <p:cNvPicPr>
            <a:picLocks noChangeAspect="1" noChangeArrowheads="1"/>
          </p:cNvPicPr>
          <p:nvPr/>
        </p:nvPicPr>
        <p:blipFill>
          <a:blip r:embed="rId2" cstate="print"/>
          <a:srcRect/>
          <a:stretch>
            <a:fillRect/>
          </a:stretch>
        </p:blipFill>
        <p:spPr bwMode="auto">
          <a:xfrm>
            <a:off x="395536" y="836712"/>
            <a:ext cx="1728192" cy="1296143"/>
          </a:xfrm>
          <a:prstGeom prst="rect">
            <a:avLst/>
          </a:prstGeom>
          <a:noFill/>
        </p:spPr>
      </p:pic>
      <p:sp>
        <p:nvSpPr>
          <p:cNvPr id="4" name="3 Rectángulo"/>
          <p:cNvSpPr/>
          <p:nvPr/>
        </p:nvSpPr>
        <p:spPr>
          <a:xfrm>
            <a:off x="1763688" y="1052736"/>
            <a:ext cx="7056784" cy="72008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s-ES" sz="2000" dirty="0" smtClean="0"/>
              <a:t>Nos preguntamos: ¿Cómo  debemos presentar un signo? </a:t>
            </a:r>
            <a:endParaRPr lang="es-ES" sz="2000" dirty="0"/>
          </a:p>
        </p:txBody>
      </p:sp>
      <p:sp>
        <p:nvSpPr>
          <p:cNvPr id="8" name="7 Rectángulo"/>
          <p:cNvSpPr/>
          <p:nvPr/>
        </p:nvSpPr>
        <p:spPr>
          <a:xfrm>
            <a:off x="755576" y="2132856"/>
            <a:ext cx="7416824" cy="1200329"/>
          </a:xfrm>
          <a:prstGeom prst="rect">
            <a:avLst/>
          </a:prstGeom>
          <a:noFill/>
        </p:spPr>
        <p:txBody>
          <a:bodyPr wrap="square" lIns="91440" tIns="45720" rIns="91440" bIns="45720">
            <a:spAutoFit/>
            <a:scene3d>
              <a:camera prst="perspectiveFron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1º Presentar el gesto relacionando: canción, signo y contenido del tema  </a:t>
            </a:r>
            <a:endParaRPr lang="es-ES"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1" name="10 Rectángulo"/>
          <p:cNvSpPr/>
          <p:nvPr/>
        </p:nvSpPr>
        <p:spPr>
          <a:xfrm>
            <a:off x="5566415" y="4005064"/>
            <a:ext cx="3577585" cy="2308324"/>
          </a:xfrm>
          <a:prstGeom prst="rect">
            <a:avLst/>
          </a:prstGeom>
          <a:noFill/>
        </p:spPr>
        <p:txBody>
          <a:bodyPr wrap="square" lIns="91440" tIns="45720" rIns="91440" bIns="45720">
            <a:spAutoFit/>
            <a:scene3d>
              <a:camera prst="isometricOffAxis2Lef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3º Relaciona el gesto con el contenido del tema</a:t>
            </a:r>
            <a:endParaRPr lang="es-ES"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2" name="11 Rectángulo"/>
          <p:cNvSpPr/>
          <p:nvPr/>
        </p:nvSpPr>
        <p:spPr>
          <a:xfrm>
            <a:off x="0" y="4077072"/>
            <a:ext cx="3577585" cy="2308324"/>
          </a:xfrm>
          <a:prstGeom prst="rect">
            <a:avLst/>
          </a:prstGeom>
          <a:noFill/>
        </p:spPr>
        <p:txBody>
          <a:bodyPr wrap="square" lIns="91440" tIns="45720" rIns="91440" bIns="45720">
            <a:spAutoFit/>
            <a:scene3d>
              <a:camera prst="isometricOffAxis1Righ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2º Enseñar los gestos que acompañan la canción</a:t>
            </a:r>
            <a:endParaRPr lang="es-ES"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28674" name="Picture 2" descr="http://us.123rf.com/400wm/400/400/sbworld8/sbworld81204/sbworld8120400027/13141677-dos-ninos-riendo-divertidos-de-pie-juntos-y-abrazados-aislado-en-blanco.jpg"/>
          <p:cNvPicPr>
            <a:picLocks noChangeAspect="1" noChangeArrowheads="1"/>
          </p:cNvPicPr>
          <p:nvPr/>
        </p:nvPicPr>
        <p:blipFill>
          <a:blip r:embed="rId3" cstate="print"/>
          <a:srcRect/>
          <a:stretch>
            <a:fillRect/>
          </a:stretch>
        </p:blipFill>
        <p:spPr bwMode="auto">
          <a:xfrm>
            <a:off x="3275856" y="3284984"/>
            <a:ext cx="2543175" cy="323393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edge">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edge">
                                      <p:cBhvr>
                                        <p:cTn id="12" dur="20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edge">
                                      <p:cBhvr>
                                        <p:cTn id="17"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68239" y="188640"/>
            <a:ext cx="8706422" cy="64633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UTILIZACIÓN DEL GESTO EN LA CATEQUESIS</a:t>
            </a:r>
          </a:p>
        </p:txBody>
      </p:sp>
      <p:pic>
        <p:nvPicPr>
          <p:cNvPr id="26632" name="Picture 8" descr="http://3.bp.blogspot.com/-wTf50Roh06s/ToLG8cfBROI/AAAAAAAAAXo/CcdM_Rqr2JI/s1600/familia%2Bdandose%2Bla%2Bmano.jpg"/>
          <p:cNvPicPr>
            <a:picLocks noChangeAspect="1" noChangeArrowheads="1"/>
          </p:cNvPicPr>
          <p:nvPr/>
        </p:nvPicPr>
        <p:blipFill>
          <a:blip r:embed="rId2" cstate="print"/>
          <a:srcRect/>
          <a:stretch>
            <a:fillRect/>
          </a:stretch>
        </p:blipFill>
        <p:spPr bwMode="auto">
          <a:xfrm>
            <a:off x="395536" y="980728"/>
            <a:ext cx="2534681" cy="2304256"/>
          </a:xfrm>
          <a:prstGeom prst="rect">
            <a:avLst/>
          </a:prstGeom>
          <a:noFill/>
        </p:spPr>
      </p:pic>
      <p:pic>
        <p:nvPicPr>
          <p:cNvPr id="23554" name="Picture 2" descr="http://4.bp.blogspot.com/_Q54wJ3VqyT4/Sv2iYyEdpaI/AAAAAAAAA08/Z6y8pxfF2PU/s400/ni%C3%B1a+orando.bmp"/>
          <p:cNvPicPr>
            <a:picLocks noChangeAspect="1" noChangeArrowheads="1"/>
          </p:cNvPicPr>
          <p:nvPr/>
        </p:nvPicPr>
        <p:blipFill>
          <a:blip r:embed="rId3" cstate="print"/>
          <a:srcRect/>
          <a:stretch>
            <a:fillRect/>
          </a:stretch>
        </p:blipFill>
        <p:spPr bwMode="auto">
          <a:xfrm flipH="1">
            <a:off x="395536" y="3789040"/>
            <a:ext cx="2520280" cy="2719340"/>
          </a:xfrm>
          <a:prstGeom prst="rect">
            <a:avLst/>
          </a:prstGeom>
          <a:noFill/>
        </p:spPr>
      </p:pic>
      <p:pic>
        <p:nvPicPr>
          <p:cNvPr id="23556" name="Picture 4" descr="http://us.123rf.com/400wm/400/400/sbworld8/sbworld81204/sbworld8120400027/13141677-dos-ninos-riendo-divertidos-de-pie-juntos-y-abrazados-aislado-en-blanco.jpg"/>
          <p:cNvPicPr>
            <a:picLocks noChangeAspect="1" noChangeArrowheads="1"/>
          </p:cNvPicPr>
          <p:nvPr/>
        </p:nvPicPr>
        <p:blipFill>
          <a:blip r:embed="rId4" cstate="print"/>
          <a:srcRect/>
          <a:stretch>
            <a:fillRect/>
          </a:stretch>
        </p:blipFill>
        <p:spPr bwMode="auto">
          <a:xfrm>
            <a:off x="3707904" y="692696"/>
            <a:ext cx="2304256" cy="2585864"/>
          </a:xfrm>
          <a:prstGeom prst="rect">
            <a:avLst/>
          </a:prstGeom>
          <a:noFill/>
        </p:spPr>
      </p:pic>
      <p:pic>
        <p:nvPicPr>
          <p:cNvPr id="23558" name="Picture 6" descr="http://us.123rf.com/400wm/400/400/photomak/photomak0910/photomak091000151/5747711-nina-de-manos-extendidas-en-los-libros-de-pie.jpg"/>
          <p:cNvPicPr>
            <a:picLocks noChangeAspect="1" noChangeArrowheads="1"/>
          </p:cNvPicPr>
          <p:nvPr/>
        </p:nvPicPr>
        <p:blipFill>
          <a:blip r:embed="rId5" cstate="print"/>
          <a:srcRect/>
          <a:stretch>
            <a:fillRect/>
          </a:stretch>
        </p:blipFill>
        <p:spPr bwMode="auto">
          <a:xfrm>
            <a:off x="6588224" y="908720"/>
            <a:ext cx="2232248" cy="2592288"/>
          </a:xfrm>
          <a:prstGeom prst="rect">
            <a:avLst/>
          </a:prstGeom>
          <a:noFill/>
        </p:spPr>
      </p:pic>
      <p:pic>
        <p:nvPicPr>
          <p:cNvPr id="23560" name="Picture 8" descr="http://t3.uccdn.com/images/6/7/0/img_1076_ins_3622630_orig.jpg"/>
          <p:cNvPicPr>
            <a:picLocks noChangeAspect="1" noChangeArrowheads="1"/>
          </p:cNvPicPr>
          <p:nvPr/>
        </p:nvPicPr>
        <p:blipFill>
          <a:blip r:embed="rId6" cstate="print"/>
          <a:srcRect/>
          <a:stretch>
            <a:fillRect/>
          </a:stretch>
        </p:blipFill>
        <p:spPr bwMode="auto">
          <a:xfrm>
            <a:off x="6300192" y="3789040"/>
            <a:ext cx="2497113" cy="2808312"/>
          </a:xfrm>
          <a:prstGeom prst="rect">
            <a:avLst/>
          </a:prstGeom>
          <a:noFill/>
        </p:spPr>
      </p:pic>
      <p:pic>
        <p:nvPicPr>
          <p:cNvPr id="23562" name="Picture 10" descr="http://blogs.21rs.es/kamiano/files/2012/04/alrededor-de-tu-mesa.jpg"/>
          <p:cNvPicPr>
            <a:picLocks noChangeAspect="1" noChangeArrowheads="1"/>
          </p:cNvPicPr>
          <p:nvPr/>
        </p:nvPicPr>
        <p:blipFill>
          <a:blip r:embed="rId7" cstate="print"/>
          <a:srcRect/>
          <a:stretch>
            <a:fillRect/>
          </a:stretch>
        </p:blipFill>
        <p:spPr bwMode="auto">
          <a:xfrm>
            <a:off x="3419872" y="3861048"/>
            <a:ext cx="2664296" cy="2464978"/>
          </a:xfrm>
          <a:prstGeom prst="rect">
            <a:avLst/>
          </a:prstGeom>
          <a:noFill/>
        </p:spPr>
      </p:pic>
      <p:sp>
        <p:nvSpPr>
          <p:cNvPr id="11" name="10 Rectángulo"/>
          <p:cNvSpPr/>
          <p:nvPr/>
        </p:nvSpPr>
        <p:spPr>
          <a:xfrm>
            <a:off x="1926298" y="2564904"/>
            <a:ext cx="5216364" cy="2585323"/>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Sitúa estos estos </a:t>
            </a:r>
          </a:p>
          <a:p>
            <a:pPr algn="ctr"/>
            <a:r>
              <a:rPr lang="es-ES"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con los temas </a:t>
            </a:r>
          </a:p>
          <a:p>
            <a:pPr algn="ctr"/>
            <a:r>
              <a:rPr lang="es-ES"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de catequesis</a:t>
            </a:r>
            <a:endParaRPr lang="es-ES"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6632"/>
                                        </p:tgtEl>
                                        <p:attrNameLst>
                                          <p:attrName>style.visibility</p:attrName>
                                        </p:attrNameLst>
                                      </p:cBhvr>
                                      <p:to>
                                        <p:strVal val="visible"/>
                                      </p:to>
                                    </p:set>
                                    <p:animEffect transition="in" filter="diamond(in)">
                                      <p:cBhvr>
                                        <p:cTn id="7" dur="2000"/>
                                        <p:tgtEl>
                                          <p:spTgt spid="2663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edge">
                                      <p:cBhvr>
                                        <p:cTn id="1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33967" y="188640"/>
            <a:ext cx="8574975" cy="584775"/>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RIQUEZA DE LA NARRACIÓN EN LA CATEQUESIS </a:t>
            </a:r>
          </a:p>
        </p:txBody>
      </p:sp>
      <p:pic>
        <p:nvPicPr>
          <p:cNvPr id="3" name="Picture 2" descr="http://www.revistacarrusel.cl/wp-content/uploads/2012/06/ninos-preguntando-300x200.jpg"/>
          <p:cNvPicPr>
            <a:picLocks noChangeAspect="1" noChangeArrowheads="1"/>
          </p:cNvPicPr>
          <p:nvPr/>
        </p:nvPicPr>
        <p:blipFill>
          <a:blip r:embed="rId2" cstate="print"/>
          <a:srcRect/>
          <a:stretch>
            <a:fillRect/>
          </a:stretch>
        </p:blipFill>
        <p:spPr bwMode="auto">
          <a:xfrm>
            <a:off x="395536" y="836712"/>
            <a:ext cx="1728192" cy="1296143"/>
          </a:xfrm>
          <a:prstGeom prst="rect">
            <a:avLst/>
          </a:prstGeom>
          <a:noFill/>
        </p:spPr>
      </p:pic>
      <p:sp>
        <p:nvSpPr>
          <p:cNvPr id="4" name="3 Rectángulo"/>
          <p:cNvSpPr/>
          <p:nvPr/>
        </p:nvSpPr>
        <p:spPr>
          <a:xfrm>
            <a:off x="1763688" y="1052736"/>
            <a:ext cx="7056784" cy="72008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s-ES" sz="2000" dirty="0" smtClean="0"/>
              <a:t>Nos preguntamos: ¿Qué riqueza aporta la narración </a:t>
            </a:r>
          </a:p>
          <a:p>
            <a:pPr algn="ctr"/>
            <a:r>
              <a:rPr lang="es-ES" sz="2000" dirty="0" smtClean="0"/>
              <a:t> en  la catequesis?  </a:t>
            </a:r>
            <a:endParaRPr lang="es-ES" sz="2000" dirty="0"/>
          </a:p>
        </p:txBody>
      </p:sp>
      <p:sp>
        <p:nvSpPr>
          <p:cNvPr id="9" name="8 Rectángulo"/>
          <p:cNvSpPr/>
          <p:nvPr/>
        </p:nvSpPr>
        <p:spPr>
          <a:xfrm>
            <a:off x="683568" y="2060848"/>
            <a:ext cx="8136904" cy="646331"/>
          </a:xfrm>
          <a:prstGeom prst="rect">
            <a:avLst/>
          </a:prstGeom>
        </p:spPr>
        <p:txBody>
          <a:bodyPr wrap="square">
            <a:spAutoFit/>
          </a:bodyPr>
          <a:lstStyle/>
          <a:p>
            <a:r>
              <a:rPr lang="es-ES" dirty="0" smtClean="0"/>
              <a:t>Lo narrativo por sí mismo mantiene la atención, hace trabajar la imaginación, impulsa la identificación con la narrado, suscita la creatividad. </a:t>
            </a:r>
            <a:endParaRPr lang="es-ES" dirty="0"/>
          </a:p>
        </p:txBody>
      </p:sp>
      <p:pic>
        <p:nvPicPr>
          <p:cNvPr id="5" name="Picture 2" descr="http://img.pequesymas.com/2009/08/nino-hablando.jpg"/>
          <p:cNvPicPr>
            <a:picLocks noChangeAspect="1" noChangeArrowheads="1"/>
          </p:cNvPicPr>
          <p:nvPr/>
        </p:nvPicPr>
        <p:blipFill>
          <a:blip r:embed="rId3" cstate="print"/>
          <a:srcRect/>
          <a:stretch>
            <a:fillRect/>
          </a:stretch>
        </p:blipFill>
        <p:spPr bwMode="auto">
          <a:xfrm>
            <a:off x="2987824" y="2924944"/>
            <a:ext cx="3240360" cy="3384376"/>
          </a:xfrm>
          <a:prstGeom prst="rect">
            <a:avLst/>
          </a:prstGeom>
          <a:noFill/>
        </p:spPr>
      </p:pic>
      <p:sp>
        <p:nvSpPr>
          <p:cNvPr id="12" name="11 Rectángulo"/>
          <p:cNvSpPr/>
          <p:nvPr/>
        </p:nvSpPr>
        <p:spPr>
          <a:xfrm>
            <a:off x="5566415" y="3212976"/>
            <a:ext cx="3577585" cy="2308324"/>
          </a:xfrm>
          <a:prstGeom prst="rect">
            <a:avLst/>
          </a:prstGeom>
          <a:noFill/>
        </p:spPr>
        <p:txBody>
          <a:bodyPr wrap="square" lIns="91440" tIns="45720" rIns="91440" bIns="45720">
            <a:spAutoFit/>
            <a:scene3d>
              <a:camera prst="isometricOffAxis2Lef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Haz tu tuyo el contenido y lo contarás a tu manera </a:t>
            </a:r>
            <a:endParaRPr lang="es-ES"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3" name="12 Rectángulo"/>
          <p:cNvSpPr/>
          <p:nvPr/>
        </p:nvSpPr>
        <p:spPr>
          <a:xfrm>
            <a:off x="0" y="3356992"/>
            <a:ext cx="3635896" cy="2308324"/>
          </a:xfrm>
          <a:prstGeom prst="rect">
            <a:avLst/>
          </a:prstGeom>
          <a:noFill/>
        </p:spPr>
        <p:txBody>
          <a:bodyPr wrap="square" lIns="91440" tIns="45720" rIns="91440" bIns="45720">
            <a:spAutoFit/>
            <a:scene3d>
              <a:camera prst="isometricOffAxis1Righ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Narra tu experiencia y no solo lo que has aprendido </a:t>
            </a:r>
            <a:endParaRPr lang="es-ES"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edge">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edge">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edge">
                                      <p:cBhvr>
                                        <p:cTn id="1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WordArt 2"/>
          <p:cNvSpPr>
            <a:spLocks noChangeArrowheads="1" noChangeShapeType="1" noTextEdit="1"/>
          </p:cNvSpPr>
          <p:nvPr/>
        </p:nvSpPr>
        <p:spPr bwMode="auto">
          <a:xfrm>
            <a:off x="500063" y="85725"/>
            <a:ext cx="8186737" cy="557213"/>
          </a:xfrm>
          <a:prstGeom prst="rect">
            <a:avLst/>
          </a:prstGeom>
        </p:spPr>
        <p:txBody>
          <a:bodyPr wrap="none" fromWordArt="1">
            <a:prstTxWarp prst="textPlain">
              <a:avLst>
                <a:gd name="adj" fmla="val 50000"/>
              </a:avLst>
            </a:prstTxWarp>
          </a:bodyPr>
          <a:lstStyle/>
          <a:p>
            <a:pPr algn="ctr"/>
            <a:r>
              <a:rPr lang="es-ES" sz="2000" i="1" kern="10" dirty="0">
                <a:ln w="9525">
                  <a:solidFill>
                    <a:srgbClr val="000000"/>
                  </a:solidFill>
                  <a:round/>
                  <a:headEnd/>
                  <a:tailEnd/>
                </a:ln>
                <a:solidFill>
                  <a:srgbClr val="008000"/>
                </a:solidFill>
                <a:effectLst>
                  <a:outerShdw dist="35921" dir="2700000" algn="ctr" rotWithShape="0">
                    <a:srgbClr val="808080"/>
                  </a:outerShdw>
                </a:effectLst>
                <a:latin typeface="Arial Black"/>
              </a:rPr>
              <a:t>El Itinerario típico de Iniciación Cristiana: EL RICA</a:t>
            </a:r>
          </a:p>
        </p:txBody>
      </p:sp>
      <p:pic>
        <p:nvPicPr>
          <p:cNvPr id="10244" name="Picture 4"/>
          <p:cNvPicPr>
            <a:picLocks noChangeAspect="1" noChangeArrowheads="1"/>
          </p:cNvPicPr>
          <p:nvPr/>
        </p:nvPicPr>
        <p:blipFill>
          <a:blip r:embed="rId2" cstate="print">
            <a:lum contrast="-20000"/>
          </a:blip>
          <a:srcRect/>
          <a:stretch>
            <a:fillRect/>
          </a:stretch>
        </p:blipFill>
        <p:spPr bwMode="auto">
          <a:xfrm>
            <a:off x="0" y="714375"/>
            <a:ext cx="9215438" cy="6143625"/>
          </a:xfrm>
          <a:prstGeom prst="rect">
            <a:avLst/>
          </a:prstGeom>
          <a:noFill/>
          <a:ln w="9525">
            <a:noFill/>
            <a:miter lim="800000"/>
            <a:headEnd/>
            <a:tailEnd/>
          </a:ln>
        </p:spPr>
      </p:pic>
      <p:sp>
        <p:nvSpPr>
          <p:cNvPr id="10245" name="WordArt 5"/>
          <p:cNvSpPr>
            <a:spLocks noChangeArrowheads="1" noChangeShapeType="1" noTextEdit="1"/>
          </p:cNvSpPr>
          <p:nvPr/>
        </p:nvSpPr>
        <p:spPr bwMode="auto">
          <a:xfrm>
            <a:off x="1714500" y="5929313"/>
            <a:ext cx="6286500" cy="638175"/>
          </a:xfrm>
          <a:prstGeom prst="rect">
            <a:avLst/>
          </a:prstGeom>
        </p:spPr>
        <p:txBody>
          <a:bodyPr wrap="none" fromWordArt="1">
            <a:prstTxWarp prst="textPlain">
              <a:avLst>
                <a:gd name="adj" fmla="val 50000"/>
              </a:avLst>
            </a:prstTxWarp>
          </a:bodyPr>
          <a:lstStyle/>
          <a:p>
            <a:pPr algn="ctr"/>
            <a:r>
              <a:rPr lang="es-ES" sz="3600" b="1" i="1" kern="10" dirty="0">
                <a:ln w="17780">
                  <a:solidFill>
                    <a:srgbClr val="FFFFFF"/>
                  </a:solidFill>
                  <a:miter lim="800000"/>
                  <a:headEnd/>
                  <a:tailEnd/>
                </a:ln>
                <a:gradFill rotWithShape="1">
                  <a:gsLst>
                    <a:gs pos="0">
                      <a:srgbClr val="505050"/>
                    </a:gs>
                    <a:gs pos="49001">
                      <a:srgbClr val="595959"/>
                    </a:gs>
                    <a:gs pos="50000">
                      <a:srgbClr val="000000"/>
                    </a:gs>
                    <a:gs pos="95000">
                      <a:srgbClr val="000000"/>
                    </a:gs>
                    <a:gs pos="100000">
                      <a:srgbClr val="000000"/>
                    </a:gs>
                  </a:gsLst>
                  <a:lin ang="5400000"/>
                </a:gradFill>
                <a:effectLst>
                  <a:outerShdw algn="tl" rotWithShape="0">
                    <a:srgbClr val="000000"/>
                  </a:outerShdw>
                </a:effectLst>
                <a:latin typeface="Arial Black"/>
              </a:rPr>
              <a:t>Comienza con el Precatecumenado  </a:t>
            </a:r>
          </a:p>
        </p:txBody>
      </p:sp>
      <p:sp>
        <p:nvSpPr>
          <p:cNvPr id="10247" name="WordArt 7"/>
          <p:cNvSpPr>
            <a:spLocks noChangeArrowheads="1" noChangeShapeType="1"/>
          </p:cNvSpPr>
          <p:nvPr/>
        </p:nvSpPr>
        <p:spPr bwMode="auto">
          <a:xfrm>
            <a:off x="1071538" y="4214818"/>
            <a:ext cx="3657600" cy="1214437"/>
          </a:xfrm>
          <a:prstGeom prst="rect">
            <a:avLst/>
          </a:prstGeom>
        </p:spPr>
        <p:txBody>
          <a:bodyPr wrap="none" fromWordArt="1">
            <a:prstTxWarp prst="textWave1">
              <a:avLst>
                <a:gd name="adj1" fmla="val 5579"/>
                <a:gd name="adj2" fmla="val 0"/>
              </a:avLst>
            </a:prstTxWarp>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s-ES" sz="2000" b="1" kern="1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a:cs typeface="Times New Roman"/>
              </a:rPr>
              <a:t>Continua con </a:t>
            </a:r>
          </a:p>
          <a:p>
            <a:pPr algn="ctr">
              <a:defRPr/>
            </a:pPr>
            <a:r>
              <a:rPr lang="es-ES" sz="2000" b="1" kern="10"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a:cs typeface="Times New Roman"/>
              </a:rPr>
              <a:t>el Catecumenado</a:t>
            </a:r>
          </a:p>
        </p:txBody>
      </p:sp>
      <p:sp>
        <p:nvSpPr>
          <p:cNvPr id="10249" name="WordArt 9"/>
          <p:cNvSpPr>
            <a:spLocks noChangeArrowheads="1" noChangeShapeType="1"/>
          </p:cNvSpPr>
          <p:nvPr/>
        </p:nvSpPr>
        <p:spPr bwMode="auto">
          <a:xfrm>
            <a:off x="5143504" y="3214686"/>
            <a:ext cx="3810000" cy="1333500"/>
          </a:xfrm>
          <a:prstGeom prst="rect">
            <a:avLst/>
          </a:prstGeom>
        </p:spPr>
        <p:txBody>
          <a:bodyPr wrap="none" fromWordArt="1">
            <a:prstTxWarp prst="textPlain">
              <a:avLst>
                <a:gd name="adj" fmla="val 50000"/>
              </a:avLst>
            </a:prstTxWarp>
          </a:bodyPr>
          <a:lstStyle/>
          <a:p>
            <a:pPr algn="ctr">
              <a:defRPr/>
            </a:pPr>
            <a:r>
              <a:rPr lang="es-ES" sz="2000" b="1" kern="10"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Black"/>
              </a:rPr>
              <a:t>Prosigue con la Purificación </a:t>
            </a:r>
          </a:p>
          <a:p>
            <a:pPr algn="ctr">
              <a:defRPr/>
            </a:pPr>
            <a:r>
              <a:rPr lang="es-ES" sz="2000" b="1" kern="10"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Arial Black"/>
              </a:rPr>
              <a:t>  y la Iluminación</a:t>
            </a:r>
          </a:p>
        </p:txBody>
      </p:sp>
      <p:sp>
        <p:nvSpPr>
          <p:cNvPr id="10251" name="WordArt 11"/>
          <p:cNvSpPr>
            <a:spLocks noChangeArrowheads="1" noChangeShapeType="1"/>
          </p:cNvSpPr>
          <p:nvPr/>
        </p:nvSpPr>
        <p:spPr bwMode="auto">
          <a:xfrm>
            <a:off x="142844" y="2000240"/>
            <a:ext cx="5562600" cy="938215"/>
          </a:xfrm>
          <a:prstGeom prst="rect">
            <a:avLst/>
          </a:prstGeom>
        </p:spPr>
        <p:txBody>
          <a:bodyPr wrap="none" fromWordArt="1">
            <a:prstTxWarp prst="textPlain">
              <a:avLst>
                <a:gd name="adj" fmla="val 49537"/>
              </a:avLst>
            </a:prstTxWarp>
          </a:bodyPr>
          <a:lstStyle/>
          <a:p>
            <a:pPr algn="ctr">
              <a:defRPr/>
            </a:pPr>
            <a:r>
              <a:rPr lang="es-ES" b="1" kern="10" spc="200" dirty="0">
                <a:ln w="29210">
                  <a:solidFill>
                    <a:schemeClr val="accent3">
                      <a:tint val="10000"/>
                    </a:schemeClr>
                  </a:solidFill>
                </a:ln>
                <a:solidFill>
                  <a:schemeClr val="accent3">
                    <a:satMod val="200000"/>
                    <a:alpha val="50000"/>
                  </a:schemeClr>
                </a:solidFill>
                <a:effectLst>
                  <a:innerShdw blurRad="50800" dist="50800" dir="8100000">
                    <a:srgbClr val="7D7D7D">
                      <a:alpha val="73000"/>
                    </a:srgbClr>
                  </a:innerShdw>
                </a:effectLst>
                <a:latin typeface="Arial Black"/>
              </a:rPr>
              <a:t>Culmina con los Sacramentos </a:t>
            </a:r>
          </a:p>
          <a:p>
            <a:pPr algn="ctr">
              <a:defRPr/>
            </a:pPr>
            <a:r>
              <a:rPr lang="es-ES" b="1" kern="10" spc="200" dirty="0">
                <a:ln w="29210">
                  <a:solidFill>
                    <a:schemeClr val="accent3">
                      <a:tint val="10000"/>
                    </a:schemeClr>
                  </a:solidFill>
                </a:ln>
                <a:solidFill>
                  <a:schemeClr val="accent3">
                    <a:satMod val="200000"/>
                    <a:alpha val="50000"/>
                  </a:schemeClr>
                </a:solidFill>
                <a:effectLst>
                  <a:innerShdw blurRad="50800" dist="50800" dir="8100000">
                    <a:srgbClr val="7D7D7D">
                      <a:alpha val="73000"/>
                    </a:srgbClr>
                  </a:innerShdw>
                </a:effectLst>
                <a:latin typeface="Arial Black"/>
              </a:rPr>
              <a:t>de la Iniciación Cristiana</a:t>
            </a:r>
          </a:p>
        </p:txBody>
      </p:sp>
      <p:sp>
        <p:nvSpPr>
          <p:cNvPr id="10252" name="AutoShape 12"/>
          <p:cNvSpPr>
            <a:spLocks noChangeArrowheads="1"/>
          </p:cNvSpPr>
          <p:nvPr/>
        </p:nvSpPr>
        <p:spPr bwMode="auto">
          <a:xfrm flipH="1">
            <a:off x="857250" y="5500688"/>
            <a:ext cx="785813" cy="714375"/>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17694720 60000 65536"/>
              <a:gd name="T13" fmla="*/ 11796480 60000 65536"/>
              <a:gd name="T14" fmla="*/ 11796480 60000 65536"/>
              <a:gd name="T15" fmla="*/ 5898240 60000 65536"/>
              <a:gd name="T16" fmla="*/ 0 60000 65536"/>
              <a:gd name="T17" fmla="*/ 0 60000 65536"/>
              <a:gd name="T18" fmla="*/ 0 w 21600"/>
              <a:gd name="T19" fmla="*/ 14439 h 21600"/>
              <a:gd name="T20" fmla="*/ 1849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9257"/>
                </a:lnTo>
                <a:lnTo>
                  <a:pt x="12363" y="9257"/>
                </a:lnTo>
                <a:lnTo>
                  <a:pt x="12363" y="14439"/>
                </a:lnTo>
                <a:lnTo>
                  <a:pt x="0" y="14439"/>
                </a:lnTo>
                <a:lnTo>
                  <a:pt x="0" y="21600"/>
                </a:lnTo>
                <a:lnTo>
                  <a:pt x="18494" y="21600"/>
                </a:lnTo>
                <a:lnTo>
                  <a:pt x="18494" y="9257"/>
                </a:lnTo>
                <a:lnTo>
                  <a:pt x="21600" y="9257"/>
                </a:lnTo>
                <a:close/>
              </a:path>
            </a:pathLst>
          </a:custGeom>
          <a:solidFill>
            <a:srgbClr val="FFFF00"/>
          </a:solidFill>
          <a:ln w="9525">
            <a:solidFill>
              <a:srgbClr val="FFFF00"/>
            </a:solidFill>
            <a:miter lim="800000"/>
            <a:headEnd/>
            <a:tailEnd/>
          </a:ln>
        </p:spPr>
        <p:txBody>
          <a:bodyPr wrap="none" anchor="ctr"/>
          <a:lstStyle/>
          <a:p>
            <a:endParaRPr lang="es-ES" dirty="0"/>
          </a:p>
        </p:txBody>
      </p:sp>
      <p:sp>
        <p:nvSpPr>
          <p:cNvPr id="10253" name="WordArt 13"/>
          <p:cNvSpPr>
            <a:spLocks noChangeArrowheads="1" noChangeShapeType="1"/>
          </p:cNvSpPr>
          <p:nvPr/>
        </p:nvSpPr>
        <p:spPr bwMode="auto">
          <a:xfrm>
            <a:off x="1857356" y="1071546"/>
            <a:ext cx="6248400" cy="742950"/>
          </a:xfrm>
          <a:prstGeom prst="rect">
            <a:avLst/>
          </a:prstGeom>
        </p:spPr>
        <p:txBody>
          <a:bodyPr wrap="none" fromWordArt="1">
            <a:prstTxWarp prst="textPlain">
              <a:avLst>
                <a:gd name="adj" fmla="val 50000"/>
              </a:avLst>
            </a:prstTxWarp>
            <a:scene3d>
              <a:camera prst="orthographicFront"/>
              <a:lightRig rig="glow" dir="tl">
                <a:rot lat="0" lon="0" rev="5400000"/>
              </a:lightRig>
            </a:scene3d>
            <a:sp3d contourW="12700">
              <a:bevelT w="25400" h="25400"/>
              <a:contourClr>
                <a:schemeClr val="accent6">
                  <a:shade val="73000"/>
                </a:schemeClr>
              </a:contourClr>
            </a:sp3d>
          </a:bodyPr>
          <a:lstStyle/>
          <a:p>
            <a:pPr algn="ctr">
              <a:defRPr/>
            </a:pPr>
            <a:r>
              <a:rPr lang="es-ES" sz="2000" b="1" kern="1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Arial Black"/>
              </a:rPr>
              <a:t>Finaliza con la Mistagogía</a:t>
            </a:r>
          </a:p>
        </p:txBody>
      </p:sp>
      <p:sp>
        <p:nvSpPr>
          <p:cNvPr id="10254" name="AutoShape 14"/>
          <p:cNvSpPr>
            <a:spLocks noChangeArrowheads="1"/>
          </p:cNvSpPr>
          <p:nvPr/>
        </p:nvSpPr>
        <p:spPr bwMode="auto">
          <a:xfrm flipV="1">
            <a:off x="5786438" y="2143125"/>
            <a:ext cx="676275" cy="1104900"/>
          </a:xfrm>
          <a:prstGeom prst="curvedLeftArrow">
            <a:avLst>
              <a:gd name="adj1" fmla="val 22858"/>
              <a:gd name="adj2" fmla="val 45716"/>
              <a:gd name="adj3" fmla="val 33333"/>
            </a:avLst>
          </a:prstGeom>
          <a:solidFill>
            <a:srgbClr val="FFFF00"/>
          </a:solidFill>
          <a:ln w="9525">
            <a:solidFill>
              <a:srgbClr val="FFFF00"/>
            </a:solidFill>
            <a:miter lim="800000"/>
            <a:headEnd/>
            <a:tailEnd/>
          </a:ln>
        </p:spPr>
        <p:txBody>
          <a:bodyPr wrap="none" anchor="ctr"/>
          <a:lstStyle/>
          <a:p>
            <a:endParaRPr lang="es-ES" dirty="0"/>
          </a:p>
        </p:txBody>
      </p:sp>
      <p:sp>
        <p:nvSpPr>
          <p:cNvPr id="10256" name="AutoShape 16"/>
          <p:cNvSpPr>
            <a:spLocks noChangeArrowheads="1"/>
          </p:cNvSpPr>
          <p:nvPr/>
        </p:nvSpPr>
        <p:spPr bwMode="auto">
          <a:xfrm flipV="1">
            <a:off x="500063" y="1357313"/>
            <a:ext cx="1076325" cy="857250"/>
          </a:xfrm>
          <a:prstGeom prst="curvedRightArrow">
            <a:avLst>
              <a:gd name="adj1" fmla="val 33333"/>
              <a:gd name="adj2" fmla="val 66667"/>
              <a:gd name="adj3" fmla="val 33330"/>
            </a:avLst>
          </a:prstGeom>
          <a:solidFill>
            <a:srgbClr val="FFFF00"/>
          </a:solidFill>
          <a:ln w="9525">
            <a:solidFill>
              <a:srgbClr val="FFFF00"/>
            </a:solidFill>
            <a:miter lim="800000"/>
            <a:headEnd/>
            <a:tailEnd/>
          </a:ln>
        </p:spPr>
        <p:txBody>
          <a:bodyPr wrap="none" anchor="ctr"/>
          <a:lstStyle/>
          <a:p>
            <a:endParaRPr lang="es-ES" dirty="0"/>
          </a:p>
        </p:txBody>
      </p:sp>
      <p:sp>
        <p:nvSpPr>
          <p:cNvPr id="13" name="12 Flecha curvada hacia arriba"/>
          <p:cNvSpPr/>
          <p:nvPr/>
        </p:nvSpPr>
        <p:spPr>
          <a:xfrm>
            <a:off x="4286250" y="4000500"/>
            <a:ext cx="1785938" cy="785813"/>
          </a:xfrm>
          <a:prstGeom prst="curvedUp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ES"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wipe(left)">
                                      <p:cBhvr>
                                        <p:cTn id="7" dur="500"/>
                                        <p:tgtEl>
                                          <p:spTgt spid="1024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0244"/>
                                        </p:tgtEl>
                                        <p:attrNameLst>
                                          <p:attrName>style.visibility</p:attrName>
                                        </p:attrNameLst>
                                      </p:cBhvr>
                                      <p:to>
                                        <p:strVal val="visible"/>
                                      </p:to>
                                    </p:set>
                                    <p:animEffect transition="in" filter="dissolve">
                                      <p:cBhvr>
                                        <p:cTn id="12" dur="500"/>
                                        <p:tgtEl>
                                          <p:spTgt spid="1024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1" fill="hold" grpId="0" nodeType="clickEffect">
                                  <p:stCondLst>
                                    <p:cond delay="0"/>
                                  </p:stCondLst>
                                  <p:childTnLst>
                                    <p:set>
                                      <p:cBhvr>
                                        <p:cTn id="16" dur="1" fill="hold">
                                          <p:stCondLst>
                                            <p:cond delay="0"/>
                                          </p:stCondLst>
                                        </p:cTn>
                                        <p:tgtEl>
                                          <p:spTgt spid="10245"/>
                                        </p:tgtEl>
                                        <p:attrNameLst>
                                          <p:attrName>style.visibility</p:attrName>
                                        </p:attrNameLst>
                                      </p:cBhvr>
                                      <p:to>
                                        <p:strVal val="visible"/>
                                      </p:to>
                                    </p:set>
                                    <p:anim calcmode="lin" valueType="num">
                                      <p:cBhvr additive="base">
                                        <p:cTn id="17" dur="500" fill="hold"/>
                                        <p:tgtEl>
                                          <p:spTgt spid="10245"/>
                                        </p:tgtEl>
                                        <p:attrNameLst>
                                          <p:attrName>ppt_x</p:attrName>
                                        </p:attrNameLst>
                                      </p:cBhvr>
                                      <p:tavLst>
                                        <p:tav tm="0">
                                          <p:val>
                                            <p:strVal val="#ppt_x"/>
                                          </p:val>
                                        </p:tav>
                                        <p:tav tm="100000">
                                          <p:val>
                                            <p:strVal val="#ppt_x"/>
                                          </p:val>
                                        </p:tav>
                                      </p:tavLst>
                                    </p:anim>
                                    <p:anim calcmode="lin" valueType="num">
                                      <p:cBhvr additive="base">
                                        <p:cTn id="18" dur="500" fill="hold"/>
                                        <p:tgtEl>
                                          <p:spTgt spid="10245"/>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0252"/>
                                        </p:tgtEl>
                                        <p:attrNameLst>
                                          <p:attrName>style.visibility</p:attrName>
                                        </p:attrNameLst>
                                      </p:cBhvr>
                                      <p:to>
                                        <p:strVal val="visible"/>
                                      </p:to>
                                    </p:set>
                                    <p:anim calcmode="lin" valueType="num">
                                      <p:cBhvr additive="base">
                                        <p:cTn id="23" dur="500" fill="hold"/>
                                        <p:tgtEl>
                                          <p:spTgt spid="10252"/>
                                        </p:tgtEl>
                                        <p:attrNameLst>
                                          <p:attrName>ppt_x</p:attrName>
                                        </p:attrNameLst>
                                      </p:cBhvr>
                                      <p:tavLst>
                                        <p:tav tm="0">
                                          <p:val>
                                            <p:strVal val="0-#ppt_w/2"/>
                                          </p:val>
                                        </p:tav>
                                        <p:tav tm="100000">
                                          <p:val>
                                            <p:strVal val="#ppt_x"/>
                                          </p:val>
                                        </p:tav>
                                      </p:tavLst>
                                    </p:anim>
                                    <p:anim calcmode="lin" valueType="num">
                                      <p:cBhvr additive="base">
                                        <p:cTn id="24" dur="500" fill="hold"/>
                                        <p:tgtEl>
                                          <p:spTgt spid="10252"/>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10247"/>
                                        </p:tgtEl>
                                        <p:attrNameLst>
                                          <p:attrName>style.visibility</p:attrName>
                                        </p:attrNameLst>
                                      </p:cBhvr>
                                      <p:to>
                                        <p:strVal val="visible"/>
                                      </p:to>
                                    </p:set>
                                    <p:anim calcmode="lin" valueType="num">
                                      <p:cBhvr additive="base">
                                        <p:cTn id="29" dur="500" fill="hold"/>
                                        <p:tgtEl>
                                          <p:spTgt spid="10247"/>
                                        </p:tgtEl>
                                        <p:attrNameLst>
                                          <p:attrName>ppt_x</p:attrName>
                                        </p:attrNameLst>
                                      </p:cBhvr>
                                      <p:tavLst>
                                        <p:tav tm="0">
                                          <p:val>
                                            <p:strVal val="0-#ppt_w/2"/>
                                          </p:val>
                                        </p:tav>
                                        <p:tav tm="100000">
                                          <p:val>
                                            <p:strVal val="#ppt_x"/>
                                          </p:val>
                                        </p:tav>
                                      </p:tavLst>
                                    </p:anim>
                                    <p:anim calcmode="lin" valueType="num">
                                      <p:cBhvr additive="base">
                                        <p:cTn id="30" dur="500" fill="hold"/>
                                        <p:tgtEl>
                                          <p:spTgt spid="10247"/>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1" presetClass="entr" presetSubtype="4"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wheel(4)">
                                      <p:cBhvr>
                                        <p:cTn id="35" dur="2000"/>
                                        <p:tgtEl>
                                          <p:spTgt spid="1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10249"/>
                                        </p:tgtEl>
                                        <p:attrNameLst>
                                          <p:attrName>style.visibility</p:attrName>
                                        </p:attrNameLst>
                                      </p:cBhvr>
                                      <p:to>
                                        <p:strVal val="visible"/>
                                      </p:to>
                                    </p:set>
                                    <p:animEffect transition="in" filter="wipe(left)">
                                      <p:cBhvr>
                                        <p:cTn id="40" dur="500"/>
                                        <p:tgtEl>
                                          <p:spTgt spid="10249"/>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grpId="0" nodeType="clickEffect">
                                  <p:stCondLst>
                                    <p:cond delay="0"/>
                                  </p:stCondLst>
                                  <p:childTnLst>
                                    <p:set>
                                      <p:cBhvr>
                                        <p:cTn id="44" dur="1" fill="hold">
                                          <p:stCondLst>
                                            <p:cond delay="0"/>
                                          </p:stCondLst>
                                        </p:cTn>
                                        <p:tgtEl>
                                          <p:spTgt spid="10254"/>
                                        </p:tgtEl>
                                        <p:attrNameLst>
                                          <p:attrName>style.visibility</p:attrName>
                                        </p:attrNameLst>
                                      </p:cBhvr>
                                      <p:to>
                                        <p:strVal val="visible"/>
                                      </p:to>
                                    </p:set>
                                    <p:anim calcmode="lin" valueType="num">
                                      <p:cBhvr additive="base">
                                        <p:cTn id="45" dur="500" fill="hold"/>
                                        <p:tgtEl>
                                          <p:spTgt spid="10254"/>
                                        </p:tgtEl>
                                        <p:attrNameLst>
                                          <p:attrName>ppt_x</p:attrName>
                                        </p:attrNameLst>
                                      </p:cBhvr>
                                      <p:tavLst>
                                        <p:tav tm="0">
                                          <p:val>
                                            <p:strVal val="0-#ppt_w/2"/>
                                          </p:val>
                                        </p:tav>
                                        <p:tav tm="100000">
                                          <p:val>
                                            <p:strVal val="#ppt_x"/>
                                          </p:val>
                                        </p:tav>
                                      </p:tavLst>
                                    </p:anim>
                                    <p:anim calcmode="lin" valueType="num">
                                      <p:cBhvr additive="base">
                                        <p:cTn id="46" dur="500" fill="hold"/>
                                        <p:tgtEl>
                                          <p:spTgt spid="10254"/>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10251"/>
                                        </p:tgtEl>
                                        <p:attrNameLst>
                                          <p:attrName>style.visibility</p:attrName>
                                        </p:attrNameLst>
                                      </p:cBhvr>
                                      <p:to>
                                        <p:strVal val="visible"/>
                                      </p:to>
                                    </p:set>
                                    <p:anim calcmode="lin" valueType="num">
                                      <p:cBhvr additive="base">
                                        <p:cTn id="51" dur="500" fill="hold"/>
                                        <p:tgtEl>
                                          <p:spTgt spid="10251"/>
                                        </p:tgtEl>
                                        <p:attrNameLst>
                                          <p:attrName>ppt_x</p:attrName>
                                        </p:attrNameLst>
                                      </p:cBhvr>
                                      <p:tavLst>
                                        <p:tav tm="0">
                                          <p:val>
                                            <p:strVal val="#ppt_x"/>
                                          </p:val>
                                        </p:tav>
                                        <p:tav tm="100000">
                                          <p:val>
                                            <p:strVal val="#ppt_x"/>
                                          </p:val>
                                        </p:tav>
                                      </p:tavLst>
                                    </p:anim>
                                    <p:anim calcmode="lin" valueType="num">
                                      <p:cBhvr additive="base">
                                        <p:cTn id="52" dur="500" fill="hold"/>
                                        <p:tgtEl>
                                          <p:spTgt spid="10251"/>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grpId="0" nodeType="clickEffect">
                                  <p:stCondLst>
                                    <p:cond delay="0"/>
                                  </p:stCondLst>
                                  <p:childTnLst>
                                    <p:set>
                                      <p:cBhvr>
                                        <p:cTn id="56" dur="1" fill="hold">
                                          <p:stCondLst>
                                            <p:cond delay="0"/>
                                          </p:stCondLst>
                                        </p:cTn>
                                        <p:tgtEl>
                                          <p:spTgt spid="10256"/>
                                        </p:tgtEl>
                                        <p:attrNameLst>
                                          <p:attrName>style.visibility</p:attrName>
                                        </p:attrNameLst>
                                      </p:cBhvr>
                                      <p:to>
                                        <p:strVal val="visible"/>
                                      </p:to>
                                    </p:set>
                                    <p:anim calcmode="lin" valueType="num">
                                      <p:cBhvr additive="base">
                                        <p:cTn id="57" dur="500" fill="hold"/>
                                        <p:tgtEl>
                                          <p:spTgt spid="10256"/>
                                        </p:tgtEl>
                                        <p:attrNameLst>
                                          <p:attrName>ppt_x</p:attrName>
                                        </p:attrNameLst>
                                      </p:cBhvr>
                                      <p:tavLst>
                                        <p:tav tm="0">
                                          <p:val>
                                            <p:strVal val="0-#ppt_w/2"/>
                                          </p:val>
                                        </p:tav>
                                        <p:tav tm="100000">
                                          <p:val>
                                            <p:strVal val="#ppt_x"/>
                                          </p:val>
                                        </p:tav>
                                      </p:tavLst>
                                    </p:anim>
                                    <p:anim calcmode="lin" valueType="num">
                                      <p:cBhvr additive="base">
                                        <p:cTn id="58" dur="500" fill="hold"/>
                                        <p:tgtEl>
                                          <p:spTgt spid="10256"/>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2" presetClass="entr" presetSubtype="8" fill="hold" nodeType="clickEffect">
                                  <p:stCondLst>
                                    <p:cond delay="0"/>
                                  </p:stCondLst>
                                  <p:childTnLst>
                                    <p:set>
                                      <p:cBhvr>
                                        <p:cTn id="62" dur="1" fill="hold">
                                          <p:stCondLst>
                                            <p:cond delay="0"/>
                                          </p:stCondLst>
                                        </p:cTn>
                                        <p:tgtEl>
                                          <p:spTgt spid="10253"/>
                                        </p:tgtEl>
                                        <p:attrNameLst>
                                          <p:attrName>style.visibility</p:attrName>
                                        </p:attrNameLst>
                                      </p:cBhvr>
                                      <p:to>
                                        <p:strVal val="visible"/>
                                      </p:to>
                                    </p:set>
                                    <p:animEffect transition="in" filter="wipe(left)">
                                      <p:cBhvr>
                                        <p:cTn id="63" dur="500"/>
                                        <p:tgtEl>
                                          <p:spTgt spid="102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animBg="1"/>
      <p:bldP spid="10245" grpId="0" animBg="1"/>
      <p:bldP spid="10252" grpId="0" animBg="1"/>
      <p:bldP spid="10254" grpId="0" animBg="1"/>
      <p:bldP spid="10256" grpId="0" animBg="1"/>
      <p:bldP spid="13"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67060" y="188640"/>
            <a:ext cx="8908784" cy="584775"/>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UTILIZACIÓN DE LA NARACIÓN EN LA CATEQUESIS</a:t>
            </a:r>
          </a:p>
        </p:txBody>
      </p:sp>
      <p:pic>
        <p:nvPicPr>
          <p:cNvPr id="3" name="Picture 2" descr="http://www.revistacarrusel.cl/wp-content/uploads/2012/06/ninos-preguntando-300x200.jpg"/>
          <p:cNvPicPr>
            <a:picLocks noChangeAspect="1" noChangeArrowheads="1"/>
          </p:cNvPicPr>
          <p:nvPr/>
        </p:nvPicPr>
        <p:blipFill>
          <a:blip r:embed="rId2" cstate="print"/>
          <a:srcRect/>
          <a:stretch>
            <a:fillRect/>
          </a:stretch>
        </p:blipFill>
        <p:spPr bwMode="auto">
          <a:xfrm>
            <a:off x="395536" y="836712"/>
            <a:ext cx="1728192" cy="1296143"/>
          </a:xfrm>
          <a:prstGeom prst="rect">
            <a:avLst/>
          </a:prstGeom>
          <a:noFill/>
        </p:spPr>
      </p:pic>
      <p:sp>
        <p:nvSpPr>
          <p:cNvPr id="4" name="3 Rectángulo"/>
          <p:cNvSpPr/>
          <p:nvPr/>
        </p:nvSpPr>
        <p:spPr>
          <a:xfrm>
            <a:off x="1763688" y="1052736"/>
            <a:ext cx="7056784" cy="72008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s-ES" sz="2000" dirty="0" smtClean="0"/>
              <a:t>Nos preguntamos: ¿Cómo  se debe narrar? </a:t>
            </a:r>
            <a:endParaRPr lang="es-ES" sz="2000" dirty="0"/>
          </a:p>
        </p:txBody>
      </p:sp>
      <p:sp>
        <p:nvSpPr>
          <p:cNvPr id="8" name="7 Rectángulo"/>
          <p:cNvSpPr/>
          <p:nvPr/>
        </p:nvSpPr>
        <p:spPr>
          <a:xfrm>
            <a:off x="467544" y="2132856"/>
            <a:ext cx="8424936" cy="646331"/>
          </a:xfrm>
          <a:prstGeom prst="rect">
            <a:avLst/>
          </a:prstGeom>
          <a:noFill/>
        </p:spPr>
        <p:txBody>
          <a:bodyPr wrap="square" lIns="91440" tIns="45720" rIns="91440" bIns="45720">
            <a:spAutoFit/>
            <a:scene3d>
              <a:camera prst="perspectiveFron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1º Narrar despacio el contenido del tema  </a:t>
            </a:r>
            <a:endParaRPr lang="es-ES"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9" name="Picture 2" descr="http://img.pequesymas.com/2009/08/nino-hablando.jpg"/>
          <p:cNvPicPr>
            <a:picLocks noChangeAspect="1" noChangeArrowheads="1"/>
          </p:cNvPicPr>
          <p:nvPr/>
        </p:nvPicPr>
        <p:blipFill>
          <a:blip r:embed="rId3" cstate="print"/>
          <a:srcRect/>
          <a:stretch>
            <a:fillRect/>
          </a:stretch>
        </p:blipFill>
        <p:spPr bwMode="auto">
          <a:xfrm>
            <a:off x="3059832" y="3212976"/>
            <a:ext cx="3240360" cy="3384376"/>
          </a:xfrm>
          <a:prstGeom prst="rect">
            <a:avLst/>
          </a:prstGeom>
          <a:noFill/>
        </p:spPr>
      </p:pic>
      <p:sp>
        <p:nvSpPr>
          <p:cNvPr id="10" name="9 Rectángulo"/>
          <p:cNvSpPr/>
          <p:nvPr/>
        </p:nvSpPr>
        <p:spPr>
          <a:xfrm>
            <a:off x="5566415" y="3356992"/>
            <a:ext cx="3577585" cy="2308324"/>
          </a:xfrm>
          <a:prstGeom prst="rect">
            <a:avLst/>
          </a:prstGeom>
          <a:noFill/>
        </p:spPr>
        <p:txBody>
          <a:bodyPr wrap="square" lIns="91440" tIns="45720" rIns="91440" bIns="45720">
            <a:spAutoFit/>
            <a:scene3d>
              <a:camera prst="isometricOffAxis2Lef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3º Comentamos lo narrado con algunas preguntas</a:t>
            </a:r>
            <a:endParaRPr lang="es-ES"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3" name="12 Rectángulo"/>
          <p:cNvSpPr/>
          <p:nvPr/>
        </p:nvSpPr>
        <p:spPr>
          <a:xfrm>
            <a:off x="0" y="3645024"/>
            <a:ext cx="3577585" cy="1754326"/>
          </a:xfrm>
          <a:prstGeom prst="rect">
            <a:avLst/>
          </a:prstGeom>
          <a:noFill/>
        </p:spPr>
        <p:txBody>
          <a:bodyPr wrap="square" lIns="91440" tIns="45720" rIns="91440" bIns="45720">
            <a:spAutoFit/>
            <a:scene3d>
              <a:camera prst="isometricOffAxis1Righ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2º Reconstruye ente todos lo narrado</a:t>
            </a:r>
            <a:endParaRPr lang="es-ES"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edge">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edge">
                                      <p:cBhvr>
                                        <p:cTn id="12" dur="20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edge">
                                      <p:cBhvr>
                                        <p:cTn id="1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1216" y="188640"/>
            <a:ext cx="8980472" cy="64633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UTILIZACIÓN NARRACIÓN EN LA CATEQUESIS</a:t>
            </a:r>
          </a:p>
        </p:txBody>
      </p:sp>
      <p:sp>
        <p:nvSpPr>
          <p:cNvPr id="31746" name="Rectangle 2"/>
          <p:cNvSpPr>
            <a:spLocks noChangeArrowheads="1"/>
          </p:cNvSpPr>
          <p:nvPr/>
        </p:nvSpPr>
        <p:spPr bwMode="auto">
          <a:xfrm>
            <a:off x="1619672" y="744960"/>
            <a:ext cx="5832648"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Tema 10: Narra</a:t>
            </a:r>
            <a:r>
              <a:rPr lang="es-ES" sz="2000" dirty="0" smtClean="0">
                <a:latin typeface="Times New Roman" pitchFamily="18" charset="0"/>
                <a:ea typeface="Calibri" pitchFamily="34" charset="0"/>
                <a:cs typeface="Times New Roman" pitchFamily="18" charset="0"/>
              </a:rPr>
              <a:t> todo el contenido del catecismos</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s-E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Narra</a:t>
            </a:r>
            <a:r>
              <a:rPr kumimoji="0" lang="es-ES" sz="20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tu experiencia </a:t>
            </a:r>
            <a:r>
              <a:rPr kumimoji="0" lang="es-E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de</a:t>
            </a:r>
            <a:r>
              <a:rPr kumimoji="0" lang="es-ES" sz="20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lo qué es para ti la Navidad</a:t>
            </a:r>
            <a:endParaRPr kumimoji="0" lang="es-ES" sz="2000" b="1" i="0" u="none" strike="noStrike" cap="none" normalizeH="0" baseline="0" dirty="0" smtClean="0">
              <a:ln>
                <a:noFill/>
              </a:ln>
              <a:solidFill>
                <a:schemeClr val="tx1"/>
              </a:solidFill>
              <a:effectLst/>
              <a:latin typeface="Arial" pitchFamily="34" charset="0"/>
              <a:cs typeface="Arial" pitchFamily="34" charset="0"/>
            </a:endParaRPr>
          </a:p>
        </p:txBody>
      </p:sp>
      <p:sp>
        <p:nvSpPr>
          <p:cNvPr id="31747" name="Rectangle 3"/>
          <p:cNvSpPr>
            <a:spLocks noChangeArrowheads="1"/>
          </p:cNvSpPr>
          <p:nvPr/>
        </p:nvSpPr>
        <p:spPr bwMode="auto">
          <a:xfrm>
            <a:off x="5220072" y="2060848"/>
            <a:ext cx="3528392"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Tema 17: Narra o lee despacito el texto de Marcos 3, 13-19.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s-E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Narra </a:t>
            </a:r>
            <a:r>
              <a:rPr lang="es-ES" sz="2000" b="1" dirty="0" smtClean="0">
                <a:latin typeface="Times New Roman" pitchFamily="18" charset="0"/>
                <a:ea typeface="Calibri" pitchFamily="34" charset="0"/>
                <a:cs typeface="Times New Roman" pitchFamily="18" charset="0"/>
              </a:rPr>
              <a:t>tu experiencia del por qué sigues a Jesucristo.</a:t>
            </a:r>
            <a:endParaRPr kumimoji="0" lang="es-ES" sz="2000" b="1" i="0" u="none" strike="noStrike" cap="none" normalizeH="0" baseline="0" dirty="0" smtClean="0">
              <a:ln>
                <a:noFill/>
              </a:ln>
              <a:solidFill>
                <a:schemeClr val="tx1"/>
              </a:solidFill>
              <a:effectLst/>
              <a:latin typeface="Arial" pitchFamily="34" charset="0"/>
              <a:cs typeface="Arial" pitchFamily="34" charset="0"/>
            </a:endParaRPr>
          </a:p>
        </p:txBody>
      </p:sp>
      <p:sp>
        <p:nvSpPr>
          <p:cNvPr id="31748" name="Rectangle 4"/>
          <p:cNvSpPr>
            <a:spLocks noChangeArrowheads="1"/>
          </p:cNvSpPr>
          <p:nvPr/>
        </p:nvSpPr>
        <p:spPr bwMode="auto">
          <a:xfrm>
            <a:off x="539552" y="1988840"/>
            <a:ext cx="3528392"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Tema 2:</a:t>
            </a:r>
            <a:r>
              <a:rPr kumimoji="0" lang="es-ES" sz="2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Narra el primer p</a:t>
            </a:r>
            <a:r>
              <a:rPr kumimoji="0" lang="es-ES" sz="2000" b="0" i="0" u="none" strike="noStrike" cap="none" normalizeH="0" baseline="0" dirty="0" smtClean="0">
                <a:ln>
                  <a:noFill/>
                </a:ln>
                <a:solidFill>
                  <a:schemeClr val="tx1"/>
                </a:solidFill>
                <a:effectLst/>
                <a:latin typeface="Calibri"/>
                <a:ea typeface="Calibri" pitchFamily="34" charset="0"/>
                <a:cs typeface="Times New Roman" pitchFamily="18" charset="0"/>
              </a:rPr>
              <a:t>á</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rrafo. Narra el texto de Mateo 28, 16-20. </a:t>
            </a:r>
            <a:r>
              <a:rPr kumimoji="0" lang="es-E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Narra tu experiencia de lo que significa para ti estar bautizado. </a:t>
            </a:r>
            <a:endParaRPr kumimoji="0" lang="es-ES" sz="2000" b="1" i="0" u="none" strike="noStrike" cap="none" normalizeH="0" baseline="0" dirty="0" smtClean="0">
              <a:ln>
                <a:noFill/>
              </a:ln>
              <a:solidFill>
                <a:schemeClr val="tx1"/>
              </a:solidFill>
              <a:effectLst/>
              <a:latin typeface="Arial" pitchFamily="34" charset="0"/>
              <a:cs typeface="Arial" pitchFamily="34" charset="0"/>
            </a:endParaRPr>
          </a:p>
        </p:txBody>
      </p:sp>
      <p:pic>
        <p:nvPicPr>
          <p:cNvPr id="10" name="Picture 2" descr="http://img.pequesymas.com/2009/08/nino-hablando.jpg"/>
          <p:cNvPicPr>
            <a:picLocks noChangeAspect="1" noChangeArrowheads="1"/>
          </p:cNvPicPr>
          <p:nvPr/>
        </p:nvPicPr>
        <p:blipFill>
          <a:blip r:embed="rId2" cstate="print"/>
          <a:srcRect/>
          <a:stretch>
            <a:fillRect/>
          </a:stretch>
        </p:blipFill>
        <p:spPr bwMode="auto">
          <a:xfrm>
            <a:off x="3131840" y="3933056"/>
            <a:ext cx="3240360" cy="259228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1746"/>
                                        </p:tgtEl>
                                        <p:attrNameLst>
                                          <p:attrName>style.visibility</p:attrName>
                                        </p:attrNameLst>
                                      </p:cBhvr>
                                      <p:to>
                                        <p:strVal val="visible"/>
                                      </p:to>
                                    </p:set>
                                    <p:animEffect transition="in" filter="dissolve">
                                      <p:cBhvr>
                                        <p:cTn id="7" dur="500"/>
                                        <p:tgtEl>
                                          <p:spTgt spid="31746"/>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31748"/>
                                        </p:tgtEl>
                                        <p:attrNameLst>
                                          <p:attrName>style.visibility</p:attrName>
                                        </p:attrNameLst>
                                      </p:cBhvr>
                                      <p:to>
                                        <p:strVal val="visible"/>
                                      </p:to>
                                    </p:set>
                                    <p:animEffect transition="in" filter="wedge">
                                      <p:cBhvr>
                                        <p:cTn id="12" dur="2000"/>
                                        <p:tgtEl>
                                          <p:spTgt spid="31748"/>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1747"/>
                                        </p:tgtEl>
                                        <p:attrNameLst>
                                          <p:attrName>style.visibility</p:attrName>
                                        </p:attrNameLst>
                                      </p:cBhvr>
                                      <p:to>
                                        <p:strVal val="visible"/>
                                      </p:to>
                                    </p:set>
                                    <p:animEffect transition="in" filter="diamond(in)">
                                      <p:cBhvr>
                                        <p:cTn id="17" dur="2000"/>
                                        <p:tgtEl>
                                          <p:spTgt spid="317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p:bldP spid="31747" grpId="0"/>
      <p:bldP spid="3174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03516" y="188640"/>
            <a:ext cx="8835880" cy="64633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RIQUEZA DE LA IMAGEN EN LA CATEQUESIS </a:t>
            </a:r>
          </a:p>
        </p:txBody>
      </p:sp>
      <p:pic>
        <p:nvPicPr>
          <p:cNvPr id="3" name="Picture 2" descr="http://www.revistacarrusel.cl/wp-content/uploads/2012/06/ninos-preguntando-300x200.jpg"/>
          <p:cNvPicPr>
            <a:picLocks noChangeAspect="1" noChangeArrowheads="1"/>
          </p:cNvPicPr>
          <p:nvPr/>
        </p:nvPicPr>
        <p:blipFill>
          <a:blip r:embed="rId2" cstate="print"/>
          <a:srcRect/>
          <a:stretch>
            <a:fillRect/>
          </a:stretch>
        </p:blipFill>
        <p:spPr bwMode="auto">
          <a:xfrm>
            <a:off x="395536" y="836712"/>
            <a:ext cx="1728192" cy="1296143"/>
          </a:xfrm>
          <a:prstGeom prst="rect">
            <a:avLst/>
          </a:prstGeom>
          <a:noFill/>
        </p:spPr>
      </p:pic>
      <p:sp>
        <p:nvSpPr>
          <p:cNvPr id="4" name="3 Rectángulo"/>
          <p:cNvSpPr/>
          <p:nvPr/>
        </p:nvSpPr>
        <p:spPr>
          <a:xfrm>
            <a:off x="1835696" y="908720"/>
            <a:ext cx="7056784" cy="72008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s-ES" sz="2000" dirty="0" smtClean="0"/>
              <a:t>Nos preguntamos: ¿Qué riqueza aporta  la imagen</a:t>
            </a:r>
          </a:p>
          <a:p>
            <a:pPr algn="ctr"/>
            <a:r>
              <a:rPr lang="es-ES" sz="2000" dirty="0" smtClean="0"/>
              <a:t> en  la catequesis?  </a:t>
            </a:r>
            <a:endParaRPr lang="es-ES" sz="2000" dirty="0"/>
          </a:p>
        </p:txBody>
      </p:sp>
      <p:pic>
        <p:nvPicPr>
          <p:cNvPr id="1026" name="Picture 2" descr="C:\Users\Usuario\Documents\Scanned Documents\Bautismo (tema 2).jpg"/>
          <p:cNvPicPr>
            <a:picLocks noChangeAspect="1" noChangeArrowheads="1"/>
          </p:cNvPicPr>
          <p:nvPr/>
        </p:nvPicPr>
        <p:blipFill>
          <a:blip r:embed="rId3" cstate="print"/>
          <a:srcRect/>
          <a:stretch>
            <a:fillRect/>
          </a:stretch>
        </p:blipFill>
        <p:spPr bwMode="auto">
          <a:xfrm>
            <a:off x="1763688" y="1772816"/>
            <a:ext cx="5400600" cy="4726774"/>
          </a:xfrm>
          <a:prstGeom prst="rect">
            <a:avLst/>
          </a:prstGeom>
          <a:noFill/>
        </p:spPr>
      </p:pic>
      <p:sp>
        <p:nvSpPr>
          <p:cNvPr id="9" name="Rectangle 1"/>
          <p:cNvSpPr>
            <a:spLocks noChangeArrowheads="1"/>
          </p:cNvSpPr>
          <p:nvPr/>
        </p:nvSpPr>
        <p:spPr bwMode="auto">
          <a:xfrm>
            <a:off x="827584" y="2286744"/>
            <a:ext cx="7848872"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Para los ni</a:t>
            </a:r>
            <a:r>
              <a:rPr kumimoji="0" lang="es-ES" sz="2000" b="0" i="0" u="none" strike="noStrike" cap="none" normalizeH="0" baseline="0" dirty="0" smtClean="0">
                <a:ln>
                  <a:noFill/>
                </a:ln>
                <a:solidFill>
                  <a:schemeClr val="tx1"/>
                </a:solidFill>
                <a:effectLst/>
                <a:latin typeface="Calibri"/>
                <a:ea typeface="Calibri" pitchFamily="34" charset="0"/>
                <a:cs typeface="Times New Roman" pitchFamily="18" charset="0"/>
              </a:rPr>
              <a:t>ñ</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os de esta edad, que tienen un pensamiento concreto, la imagen ayuda a concretar su forma de entender y comprender</a:t>
            </a:r>
            <a:r>
              <a:rPr kumimoji="0" lang="es-ES" sz="2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el mismo contenido</a:t>
            </a:r>
            <a:r>
              <a:rPr kumimoji="0" lang="es-ES" sz="2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del tema.</a:t>
            </a:r>
            <a:endParaRPr kumimoji="0" lang="es-E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2" name="11 Rectángulo"/>
          <p:cNvSpPr/>
          <p:nvPr/>
        </p:nvSpPr>
        <p:spPr>
          <a:xfrm>
            <a:off x="6012160" y="3573016"/>
            <a:ext cx="3707904" cy="1200329"/>
          </a:xfrm>
          <a:prstGeom prst="rect">
            <a:avLst/>
          </a:prstGeom>
          <a:noFill/>
        </p:spPr>
        <p:txBody>
          <a:bodyPr wrap="square" lIns="91440" tIns="45720" rIns="91440" bIns="45720">
            <a:spAutoFit/>
            <a:scene3d>
              <a:camera prst="isometricOffAxis2Lef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Suscita la creatividad </a:t>
            </a:r>
            <a:endParaRPr lang="es-ES"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3" name="12 Rectángulo"/>
          <p:cNvSpPr/>
          <p:nvPr/>
        </p:nvSpPr>
        <p:spPr>
          <a:xfrm>
            <a:off x="-324544" y="3861048"/>
            <a:ext cx="3384376" cy="1200329"/>
          </a:xfrm>
          <a:prstGeom prst="rect">
            <a:avLst/>
          </a:prstGeom>
          <a:noFill/>
        </p:spPr>
        <p:txBody>
          <a:bodyPr wrap="square" lIns="91440" tIns="45720" rIns="91440" bIns="45720">
            <a:spAutoFit/>
            <a:scene3d>
              <a:camera prst="isometricOffAxis1Righ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Capta la atención </a:t>
            </a:r>
            <a:endParaRPr lang="es-ES"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edge">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edge">
                                      <p:cBhvr>
                                        <p:cTn id="1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9149" y="188640"/>
            <a:ext cx="9081204" cy="64633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UTILIZACIÓN DEL IMAGEN EN LA CATEQUESIS</a:t>
            </a:r>
          </a:p>
        </p:txBody>
      </p:sp>
      <p:pic>
        <p:nvPicPr>
          <p:cNvPr id="3" name="Picture 2" descr="http://www.revistacarrusel.cl/wp-content/uploads/2012/06/ninos-preguntando-300x200.jpg"/>
          <p:cNvPicPr>
            <a:picLocks noChangeAspect="1" noChangeArrowheads="1"/>
          </p:cNvPicPr>
          <p:nvPr/>
        </p:nvPicPr>
        <p:blipFill>
          <a:blip r:embed="rId2" cstate="print"/>
          <a:srcRect/>
          <a:stretch>
            <a:fillRect/>
          </a:stretch>
        </p:blipFill>
        <p:spPr bwMode="auto">
          <a:xfrm>
            <a:off x="395536" y="836712"/>
            <a:ext cx="1728192" cy="1296143"/>
          </a:xfrm>
          <a:prstGeom prst="rect">
            <a:avLst/>
          </a:prstGeom>
          <a:noFill/>
        </p:spPr>
      </p:pic>
      <p:sp>
        <p:nvSpPr>
          <p:cNvPr id="4" name="3 Rectángulo"/>
          <p:cNvSpPr/>
          <p:nvPr/>
        </p:nvSpPr>
        <p:spPr>
          <a:xfrm>
            <a:off x="1763688" y="1052736"/>
            <a:ext cx="7056784" cy="72008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s-ES" sz="2000" dirty="0" smtClean="0"/>
              <a:t>Nos preguntamos: ¿Cómo  debemos presentar una imagen? </a:t>
            </a:r>
            <a:endParaRPr lang="es-ES" sz="2000" dirty="0"/>
          </a:p>
        </p:txBody>
      </p:sp>
      <p:pic>
        <p:nvPicPr>
          <p:cNvPr id="5122" name="Picture 2" descr="C:\Users\Usuario\Documents\Scanned Documents\La Biblia abierta (A.T. y N.T tema 3).jpg"/>
          <p:cNvPicPr>
            <a:picLocks noChangeAspect="1" noChangeArrowheads="1"/>
          </p:cNvPicPr>
          <p:nvPr/>
        </p:nvPicPr>
        <p:blipFill>
          <a:blip r:embed="rId3" cstate="print"/>
          <a:srcRect/>
          <a:stretch>
            <a:fillRect/>
          </a:stretch>
        </p:blipFill>
        <p:spPr bwMode="auto">
          <a:xfrm>
            <a:off x="1907704" y="2780928"/>
            <a:ext cx="4824536" cy="3816424"/>
          </a:xfrm>
          <a:prstGeom prst="rect">
            <a:avLst/>
          </a:prstGeom>
          <a:noFill/>
        </p:spPr>
      </p:pic>
      <p:sp>
        <p:nvSpPr>
          <p:cNvPr id="10" name="9 Rectángulo"/>
          <p:cNvSpPr/>
          <p:nvPr/>
        </p:nvSpPr>
        <p:spPr>
          <a:xfrm>
            <a:off x="0" y="3789040"/>
            <a:ext cx="3577585" cy="1754326"/>
          </a:xfrm>
          <a:prstGeom prst="rect">
            <a:avLst/>
          </a:prstGeom>
          <a:noFill/>
        </p:spPr>
        <p:txBody>
          <a:bodyPr wrap="square" lIns="91440" tIns="45720" rIns="91440" bIns="45720">
            <a:spAutoFit/>
            <a:scene3d>
              <a:camera prst="isometricOffAxis1Righ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2º Dialogamos con preguntas cerradas</a:t>
            </a:r>
            <a:endParaRPr lang="es-ES"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3" name="12 Rectángulo"/>
          <p:cNvSpPr/>
          <p:nvPr/>
        </p:nvSpPr>
        <p:spPr>
          <a:xfrm>
            <a:off x="5566415" y="4005064"/>
            <a:ext cx="3577585" cy="2308324"/>
          </a:xfrm>
          <a:prstGeom prst="rect">
            <a:avLst/>
          </a:prstGeom>
          <a:noFill/>
        </p:spPr>
        <p:txBody>
          <a:bodyPr wrap="square" lIns="91440" tIns="45720" rIns="91440" bIns="45720">
            <a:spAutoFit/>
            <a:scene3d>
              <a:camera prst="isometricOffAxis2Lef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3º Damos vida a la imagen, eligiendo un personaje </a:t>
            </a:r>
            <a:endParaRPr lang="es-ES"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4" name="13 Rectángulo"/>
          <p:cNvSpPr/>
          <p:nvPr/>
        </p:nvSpPr>
        <p:spPr>
          <a:xfrm>
            <a:off x="755576" y="2132856"/>
            <a:ext cx="7416824" cy="1200329"/>
          </a:xfrm>
          <a:prstGeom prst="rect">
            <a:avLst/>
          </a:prstGeom>
          <a:noFill/>
        </p:spPr>
        <p:txBody>
          <a:bodyPr wrap="square" lIns="91440" tIns="45720" rIns="91440" bIns="45720">
            <a:spAutoFit/>
            <a:scene3d>
              <a:camera prst="perspectiveFron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1º Mostramos la imagen pidiendo que la observen detenidamente</a:t>
            </a:r>
            <a:endParaRPr lang="es-ES"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edge">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edge">
                                      <p:cBhvr>
                                        <p:cTn id="12" dur="2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edge">
                                      <p:cBhvr>
                                        <p:cTn id="1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Usuario\Documents\Scanned Documents\Bautismo (tema 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suario\Documents\Scanned Documents\Imagen (5).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Usuario\Documents\Scanned Documents\Imagen (36).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Usuario\Documents\Scanned Documents\Seguiendo a Jesús, 17.jpeg"/>
          <p:cNvPicPr>
            <a:picLocks noChangeAspect="1" noChangeArrowheads="1"/>
          </p:cNvPicPr>
          <p:nvPr/>
        </p:nvPicPr>
        <p:blipFill>
          <a:blip r:embed="rId2" cstate="print"/>
          <a:srcRect/>
          <a:stretch>
            <a:fillRect/>
          </a:stretch>
        </p:blipFill>
        <p:spPr bwMode="auto">
          <a:xfrm>
            <a:off x="34290" y="0"/>
            <a:ext cx="9075420" cy="6858000"/>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C:\Users\Usuario\Documents\Scanned Documents\Tema 37, Celebramos la Reconciliación.jpe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770" y="188640"/>
            <a:ext cx="9033371" cy="52322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UTILIZACIÓN DE LA PALABRA DE DIOS EN LA CATEQUESIS </a:t>
            </a:r>
          </a:p>
        </p:txBody>
      </p:sp>
      <p:pic>
        <p:nvPicPr>
          <p:cNvPr id="3" name="Picture 2" descr="http://www.revistacarrusel.cl/wp-content/uploads/2012/06/ninos-preguntando-300x200.jpg"/>
          <p:cNvPicPr>
            <a:picLocks noChangeAspect="1" noChangeArrowheads="1"/>
          </p:cNvPicPr>
          <p:nvPr/>
        </p:nvPicPr>
        <p:blipFill>
          <a:blip r:embed="rId2" cstate="print"/>
          <a:srcRect/>
          <a:stretch>
            <a:fillRect/>
          </a:stretch>
        </p:blipFill>
        <p:spPr bwMode="auto">
          <a:xfrm>
            <a:off x="395536" y="836712"/>
            <a:ext cx="1728192" cy="1296143"/>
          </a:xfrm>
          <a:prstGeom prst="rect">
            <a:avLst/>
          </a:prstGeom>
          <a:noFill/>
        </p:spPr>
      </p:pic>
      <p:sp>
        <p:nvSpPr>
          <p:cNvPr id="4" name="3 Rectángulo"/>
          <p:cNvSpPr/>
          <p:nvPr/>
        </p:nvSpPr>
        <p:spPr>
          <a:xfrm>
            <a:off x="1763688" y="1052736"/>
            <a:ext cx="7056784" cy="720080"/>
          </a:xfrm>
          <a:prstGeom prst="rect">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s-ES" sz="2000" dirty="0" smtClean="0"/>
              <a:t>Nos preguntamos: ¿Qué hacemos habitualmente cuando </a:t>
            </a:r>
          </a:p>
          <a:p>
            <a:pPr algn="ctr"/>
            <a:r>
              <a:rPr lang="es-ES" sz="2000" dirty="0" smtClean="0"/>
              <a:t>presentamos un texto Bíblico en la catequesis?  </a:t>
            </a:r>
            <a:endParaRPr lang="es-ES" sz="2000" dirty="0"/>
          </a:p>
        </p:txBody>
      </p:sp>
      <p:sp>
        <p:nvSpPr>
          <p:cNvPr id="10" name="9 Rectángulo"/>
          <p:cNvSpPr/>
          <p:nvPr/>
        </p:nvSpPr>
        <p:spPr>
          <a:xfrm>
            <a:off x="-396552" y="3284984"/>
            <a:ext cx="3635896" cy="1200329"/>
          </a:xfrm>
          <a:prstGeom prst="rect">
            <a:avLst/>
          </a:prstGeom>
          <a:noFill/>
        </p:spPr>
        <p:txBody>
          <a:bodyPr wrap="square" lIns="91440" tIns="45720" rIns="91440" bIns="45720">
            <a:spAutoFit/>
            <a:scene3d>
              <a:camera prst="isometricOffAxis1Righ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Se lee del Catecismo </a:t>
            </a:r>
            <a:endParaRPr lang="es-ES"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1" name="10 Rectángulo"/>
          <p:cNvSpPr/>
          <p:nvPr/>
        </p:nvSpPr>
        <p:spPr>
          <a:xfrm>
            <a:off x="6012160" y="3356992"/>
            <a:ext cx="3577585" cy="1200329"/>
          </a:xfrm>
          <a:prstGeom prst="rect">
            <a:avLst/>
          </a:prstGeom>
          <a:noFill/>
        </p:spPr>
        <p:txBody>
          <a:bodyPr wrap="square" lIns="91440" tIns="45720" rIns="91440" bIns="45720">
            <a:spAutoFit/>
            <a:scene3d>
              <a:camera prst="isometricOffAxis2Lef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Se escenifica</a:t>
            </a:r>
          </a:p>
          <a:p>
            <a:pPr algn="ctr"/>
            <a:r>
              <a:rPr lang="es-ES" sz="36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Con los niños</a:t>
            </a:r>
            <a:endParaRPr lang="es-ES"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45062" name="Picture 6" descr="http://cristologia.wikispaces.com/file/view/Biblia%2520abierta-2%5B1%5D.jpg/143950805/Biblia%2520abierta-2%5B1%5D.jpg"/>
          <p:cNvPicPr>
            <a:picLocks noChangeAspect="1" noChangeArrowheads="1"/>
          </p:cNvPicPr>
          <p:nvPr/>
        </p:nvPicPr>
        <p:blipFill>
          <a:blip r:embed="rId3" cstate="print"/>
          <a:srcRect/>
          <a:stretch>
            <a:fillRect/>
          </a:stretch>
        </p:blipFill>
        <p:spPr bwMode="auto">
          <a:xfrm>
            <a:off x="2555776" y="1988840"/>
            <a:ext cx="4104456" cy="388843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edge">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edge">
                                      <p:cBhvr>
                                        <p:cTn id="1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428596" y="214290"/>
            <a:ext cx="8448147" cy="830997"/>
          </a:xfrm>
          <a:prstGeom prst="rect">
            <a:avLst/>
          </a:prstGeom>
          <a:noFill/>
        </p:spPr>
        <p:txBody>
          <a:bodyPr wrap="non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s-ES" sz="48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Ejemplos sobre el Itinerario</a:t>
            </a:r>
          </a:p>
        </p:txBody>
      </p:sp>
      <p:sp>
        <p:nvSpPr>
          <p:cNvPr id="7" name="6 Forma libre"/>
          <p:cNvSpPr/>
          <p:nvPr/>
        </p:nvSpPr>
        <p:spPr>
          <a:xfrm>
            <a:off x="214313" y="5572125"/>
            <a:ext cx="2343150" cy="623888"/>
          </a:xfrm>
          <a:custGeom>
            <a:avLst/>
            <a:gdLst>
              <a:gd name="connsiteX0" fmla="*/ 2360 w 1957029"/>
              <a:gd name="connsiteY0" fmla="*/ 335970 h 420773"/>
              <a:gd name="connsiteX1" fmla="*/ 92512 w 1957029"/>
              <a:gd name="connsiteY1" fmla="*/ 181423 h 420773"/>
              <a:gd name="connsiteX2" fmla="*/ 131149 w 1957029"/>
              <a:gd name="connsiteY2" fmla="*/ 91271 h 420773"/>
              <a:gd name="connsiteX3" fmla="*/ 285696 w 1957029"/>
              <a:gd name="connsiteY3" fmla="*/ 117029 h 420773"/>
              <a:gd name="connsiteX4" fmla="*/ 324332 w 1957029"/>
              <a:gd name="connsiteY4" fmla="*/ 129908 h 420773"/>
              <a:gd name="connsiteX5" fmla="*/ 453121 w 1957029"/>
              <a:gd name="connsiteY5" fmla="*/ 220060 h 420773"/>
              <a:gd name="connsiteX6" fmla="*/ 504636 w 1957029"/>
              <a:gd name="connsiteY6" fmla="*/ 245817 h 420773"/>
              <a:gd name="connsiteX7" fmla="*/ 581910 w 1957029"/>
              <a:gd name="connsiteY7" fmla="*/ 271575 h 420773"/>
              <a:gd name="connsiteX8" fmla="*/ 607667 w 1957029"/>
              <a:gd name="connsiteY8" fmla="*/ 232939 h 420773"/>
              <a:gd name="connsiteX9" fmla="*/ 620546 w 1957029"/>
              <a:gd name="connsiteY9" fmla="*/ 155665 h 420773"/>
              <a:gd name="connsiteX10" fmla="*/ 684941 w 1957029"/>
              <a:gd name="connsiteY10" fmla="*/ 104150 h 420773"/>
              <a:gd name="connsiteX11" fmla="*/ 710698 w 1957029"/>
              <a:gd name="connsiteY11" fmla="*/ 52634 h 420773"/>
              <a:gd name="connsiteX12" fmla="*/ 916760 w 1957029"/>
              <a:gd name="connsiteY12" fmla="*/ 39755 h 420773"/>
              <a:gd name="connsiteX13" fmla="*/ 968276 w 1957029"/>
              <a:gd name="connsiteY13" fmla="*/ 78392 h 420773"/>
              <a:gd name="connsiteX14" fmla="*/ 1045549 w 1957029"/>
              <a:gd name="connsiteY14" fmla="*/ 168544 h 420773"/>
              <a:gd name="connsiteX15" fmla="*/ 1122822 w 1957029"/>
              <a:gd name="connsiteY15" fmla="*/ 194302 h 420773"/>
              <a:gd name="connsiteX16" fmla="*/ 1200096 w 1957029"/>
              <a:gd name="connsiteY16" fmla="*/ 181423 h 420773"/>
              <a:gd name="connsiteX17" fmla="*/ 1212974 w 1957029"/>
              <a:gd name="connsiteY17" fmla="*/ 142786 h 420773"/>
              <a:gd name="connsiteX18" fmla="*/ 1238732 w 1957029"/>
              <a:gd name="connsiteY18" fmla="*/ 104150 h 420773"/>
              <a:gd name="connsiteX19" fmla="*/ 1393279 w 1957029"/>
              <a:gd name="connsiteY19" fmla="*/ 117029 h 420773"/>
              <a:gd name="connsiteX20" fmla="*/ 1470552 w 1957029"/>
              <a:gd name="connsiteY20" fmla="*/ 168544 h 420773"/>
              <a:gd name="connsiteX21" fmla="*/ 1509188 w 1957029"/>
              <a:gd name="connsiteY21" fmla="*/ 181423 h 420773"/>
              <a:gd name="connsiteX22" fmla="*/ 1586462 w 1957029"/>
              <a:gd name="connsiteY22" fmla="*/ 284454 h 420773"/>
              <a:gd name="connsiteX23" fmla="*/ 1612219 w 1957029"/>
              <a:gd name="connsiteY23" fmla="*/ 335970 h 420773"/>
              <a:gd name="connsiteX24" fmla="*/ 1663735 w 1957029"/>
              <a:gd name="connsiteY24" fmla="*/ 374606 h 420773"/>
              <a:gd name="connsiteX25" fmla="*/ 1676614 w 1957029"/>
              <a:gd name="connsiteY25" fmla="*/ 413243 h 420773"/>
              <a:gd name="connsiteX26" fmla="*/ 1715250 w 1957029"/>
              <a:gd name="connsiteY26" fmla="*/ 310212 h 420773"/>
              <a:gd name="connsiteX27" fmla="*/ 1779645 w 1957029"/>
              <a:gd name="connsiteY27" fmla="*/ 220060 h 420773"/>
              <a:gd name="connsiteX28" fmla="*/ 1805403 w 1957029"/>
              <a:gd name="connsiteY28" fmla="*/ 181423 h 420773"/>
              <a:gd name="connsiteX29" fmla="*/ 1882676 w 1957029"/>
              <a:gd name="connsiteY29" fmla="*/ 91271 h 420773"/>
              <a:gd name="connsiteX30" fmla="*/ 1921312 w 1957029"/>
              <a:gd name="connsiteY30" fmla="*/ 52634 h 420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957029" h="420773">
                <a:moveTo>
                  <a:pt x="2360" y="335970"/>
                </a:moveTo>
                <a:cubicBezTo>
                  <a:pt x="32177" y="246519"/>
                  <a:pt x="0" y="331755"/>
                  <a:pt x="92512" y="181423"/>
                </a:cubicBezTo>
                <a:cubicBezTo>
                  <a:pt x="115661" y="143805"/>
                  <a:pt x="118337" y="129708"/>
                  <a:pt x="131149" y="91271"/>
                </a:cubicBezTo>
                <a:cubicBezTo>
                  <a:pt x="182665" y="99857"/>
                  <a:pt x="234484" y="106786"/>
                  <a:pt x="285696" y="117029"/>
                </a:cubicBezTo>
                <a:cubicBezTo>
                  <a:pt x="299008" y="119691"/>
                  <a:pt x="312545" y="123173"/>
                  <a:pt x="324332" y="129908"/>
                </a:cubicBezTo>
                <a:cubicBezTo>
                  <a:pt x="437370" y="194501"/>
                  <a:pt x="304977" y="145990"/>
                  <a:pt x="453121" y="220060"/>
                </a:cubicBezTo>
                <a:cubicBezTo>
                  <a:pt x="470293" y="228646"/>
                  <a:pt x="486811" y="238687"/>
                  <a:pt x="504636" y="245817"/>
                </a:cubicBezTo>
                <a:cubicBezTo>
                  <a:pt x="529845" y="255901"/>
                  <a:pt x="581910" y="271575"/>
                  <a:pt x="581910" y="271575"/>
                </a:cubicBezTo>
                <a:cubicBezTo>
                  <a:pt x="590496" y="258696"/>
                  <a:pt x="602772" y="247623"/>
                  <a:pt x="607667" y="232939"/>
                </a:cubicBezTo>
                <a:cubicBezTo>
                  <a:pt x="615925" y="208166"/>
                  <a:pt x="607111" y="178057"/>
                  <a:pt x="620546" y="155665"/>
                </a:cubicBezTo>
                <a:cubicBezTo>
                  <a:pt x="634689" y="132094"/>
                  <a:pt x="663476" y="121322"/>
                  <a:pt x="684941" y="104150"/>
                </a:cubicBezTo>
                <a:cubicBezTo>
                  <a:pt x="693527" y="86978"/>
                  <a:pt x="697122" y="66210"/>
                  <a:pt x="710698" y="52634"/>
                </a:cubicBezTo>
                <a:cubicBezTo>
                  <a:pt x="763332" y="0"/>
                  <a:pt x="864567" y="35406"/>
                  <a:pt x="916760" y="39755"/>
                </a:cubicBezTo>
                <a:cubicBezTo>
                  <a:pt x="933932" y="52634"/>
                  <a:pt x="953098" y="63214"/>
                  <a:pt x="968276" y="78392"/>
                </a:cubicBezTo>
                <a:cubicBezTo>
                  <a:pt x="991597" y="101714"/>
                  <a:pt x="1014001" y="151018"/>
                  <a:pt x="1045549" y="168544"/>
                </a:cubicBezTo>
                <a:cubicBezTo>
                  <a:pt x="1069283" y="181730"/>
                  <a:pt x="1122822" y="194302"/>
                  <a:pt x="1122822" y="194302"/>
                </a:cubicBezTo>
                <a:cubicBezTo>
                  <a:pt x="1148580" y="190009"/>
                  <a:pt x="1177423" y="194379"/>
                  <a:pt x="1200096" y="181423"/>
                </a:cubicBezTo>
                <a:cubicBezTo>
                  <a:pt x="1211883" y="174688"/>
                  <a:pt x="1206903" y="154928"/>
                  <a:pt x="1212974" y="142786"/>
                </a:cubicBezTo>
                <a:cubicBezTo>
                  <a:pt x="1219896" y="128942"/>
                  <a:pt x="1230146" y="117029"/>
                  <a:pt x="1238732" y="104150"/>
                </a:cubicBezTo>
                <a:cubicBezTo>
                  <a:pt x="1290248" y="108443"/>
                  <a:pt x="1343471" y="103193"/>
                  <a:pt x="1393279" y="117029"/>
                </a:cubicBezTo>
                <a:cubicBezTo>
                  <a:pt x="1423106" y="125314"/>
                  <a:pt x="1441184" y="158754"/>
                  <a:pt x="1470552" y="168544"/>
                </a:cubicBezTo>
                <a:lnTo>
                  <a:pt x="1509188" y="181423"/>
                </a:lnTo>
                <a:cubicBezTo>
                  <a:pt x="1559702" y="231937"/>
                  <a:pt x="1546458" y="212445"/>
                  <a:pt x="1586462" y="284454"/>
                </a:cubicBezTo>
                <a:cubicBezTo>
                  <a:pt x="1595786" y="301237"/>
                  <a:pt x="1599725" y="321393"/>
                  <a:pt x="1612219" y="335970"/>
                </a:cubicBezTo>
                <a:cubicBezTo>
                  <a:pt x="1626188" y="352267"/>
                  <a:pt x="1646563" y="361727"/>
                  <a:pt x="1663735" y="374606"/>
                </a:cubicBezTo>
                <a:cubicBezTo>
                  <a:pt x="1668028" y="387485"/>
                  <a:pt x="1665318" y="420773"/>
                  <a:pt x="1676614" y="413243"/>
                </a:cubicBezTo>
                <a:cubicBezTo>
                  <a:pt x="1687289" y="406126"/>
                  <a:pt x="1706879" y="329745"/>
                  <a:pt x="1715250" y="310212"/>
                </a:cubicBezTo>
                <a:cubicBezTo>
                  <a:pt x="1748894" y="231709"/>
                  <a:pt x="1727678" y="282419"/>
                  <a:pt x="1779645" y="220060"/>
                </a:cubicBezTo>
                <a:cubicBezTo>
                  <a:pt x="1789554" y="208169"/>
                  <a:pt x="1796406" y="194018"/>
                  <a:pt x="1805403" y="181423"/>
                </a:cubicBezTo>
                <a:cubicBezTo>
                  <a:pt x="1832192" y="143918"/>
                  <a:pt x="1848187" y="120833"/>
                  <a:pt x="1882676" y="91271"/>
                </a:cubicBezTo>
                <a:cubicBezTo>
                  <a:pt x="1930757" y="50058"/>
                  <a:pt x="1957029" y="52634"/>
                  <a:pt x="1921312" y="52634"/>
                </a:cubicBezTo>
              </a:path>
            </a:pathLst>
          </a:custGeom>
        </p:spPr>
        <p:style>
          <a:lnRef idx="3">
            <a:schemeClr val="accent2"/>
          </a:lnRef>
          <a:fillRef idx="0">
            <a:schemeClr val="accent2"/>
          </a:fillRef>
          <a:effectRef idx="2">
            <a:schemeClr val="accent2"/>
          </a:effectRef>
          <a:fontRef idx="minor">
            <a:schemeClr val="tx1"/>
          </a:fontRef>
        </p:style>
        <p:txBody>
          <a:bodyPr anchor="ctr"/>
          <a:lstStyle/>
          <a:p>
            <a:pPr algn="ctr">
              <a:defRPr/>
            </a:pPr>
            <a:endParaRPr lang="es-ES"/>
          </a:p>
        </p:txBody>
      </p:sp>
      <p:pic>
        <p:nvPicPr>
          <p:cNvPr id="34818" name="Picture 2" descr="Ver imagen en tamaño completo">
            <a:hlinkClick r:id="rId2"/>
          </p:cNvPr>
          <p:cNvPicPr>
            <a:picLocks noChangeAspect="1" noChangeArrowheads="1"/>
          </p:cNvPicPr>
          <p:nvPr/>
        </p:nvPicPr>
        <p:blipFill>
          <a:blip r:embed="rId3" cstate="print"/>
          <a:srcRect/>
          <a:stretch>
            <a:fillRect/>
          </a:stretch>
        </p:blipFill>
        <p:spPr bwMode="auto">
          <a:xfrm>
            <a:off x="500034" y="4643446"/>
            <a:ext cx="1285884" cy="912485"/>
          </a:xfrm>
          <a:prstGeom prst="rect">
            <a:avLst/>
          </a:prstGeom>
          <a:noFill/>
          <a:effectLst>
            <a:glow rad="101600">
              <a:schemeClr val="accent1">
                <a:satMod val="175000"/>
                <a:alpha val="40000"/>
              </a:schemeClr>
            </a:glow>
          </a:effectLst>
        </p:spPr>
      </p:pic>
      <p:sp>
        <p:nvSpPr>
          <p:cNvPr id="9" name="8 Rectángulo"/>
          <p:cNvSpPr/>
          <p:nvPr/>
        </p:nvSpPr>
        <p:spPr>
          <a:xfrm>
            <a:off x="214282" y="4071942"/>
            <a:ext cx="1705916" cy="461665"/>
          </a:xfrm>
          <a:prstGeom prst="rect">
            <a:avLst/>
          </a:prstGeom>
          <a:noFill/>
        </p:spPr>
        <p:txBody>
          <a:bodyPr>
            <a:spAutoFit/>
          </a:bodyPr>
          <a:lstStyle/>
          <a:p>
            <a:pPr algn="ctr">
              <a:defRPr/>
            </a:pPr>
            <a:r>
              <a:rPr lang="es-ES" sz="2400" b="1" dirty="0">
                <a:ln w="18000">
                  <a:solidFill>
                    <a:schemeClr val="accent2">
                      <a:satMod val="140000"/>
                    </a:schemeClr>
                  </a:solidFill>
                  <a:prstDash val="solid"/>
                  <a:miter lim="800000"/>
                </a:ln>
                <a:noFill/>
                <a:effectLst>
                  <a:outerShdw blurRad="25500" dist="23000" dir="7020000" algn="tl">
                    <a:srgbClr val="000000">
                      <a:alpha val="50000"/>
                    </a:srgbClr>
                  </a:outerShdw>
                </a:effectLst>
              </a:rPr>
              <a:t>Encuentro</a:t>
            </a:r>
          </a:p>
        </p:txBody>
      </p:sp>
      <p:sp>
        <p:nvSpPr>
          <p:cNvPr id="10" name="9 Rectángulo"/>
          <p:cNvSpPr/>
          <p:nvPr/>
        </p:nvSpPr>
        <p:spPr>
          <a:xfrm>
            <a:off x="214282" y="6215082"/>
            <a:ext cx="2643206" cy="400110"/>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s-ES" sz="2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Pre-Catecumenado</a:t>
            </a:r>
          </a:p>
        </p:txBody>
      </p:sp>
      <p:sp>
        <p:nvSpPr>
          <p:cNvPr id="11" name="10 Forma libre"/>
          <p:cNvSpPr/>
          <p:nvPr/>
        </p:nvSpPr>
        <p:spPr>
          <a:xfrm>
            <a:off x="2428875" y="4071938"/>
            <a:ext cx="1928813" cy="1214437"/>
          </a:xfrm>
          <a:custGeom>
            <a:avLst/>
            <a:gdLst>
              <a:gd name="connsiteX0" fmla="*/ 12878 w 1578706"/>
              <a:gd name="connsiteY0" fmla="*/ 734096 h 772733"/>
              <a:gd name="connsiteX1" fmla="*/ 0 w 1578706"/>
              <a:gd name="connsiteY1" fmla="*/ 772733 h 772733"/>
              <a:gd name="connsiteX2" fmla="*/ 12878 w 1578706"/>
              <a:gd name="connsiteY2" fmla="*/ 734096 h 772733"/>
              <a:gd name="connsiteX3" fmla="*/ 25757 w 1578706"/>
              <a:gd name="connsiteY3" fmla="*/ 682581 h 772733"/>
              <a:gd name="connsiteX4" fmla="*/ 77273 w 1578706"/>
              <a:gd name="connsiteY4" fmla="*/ 669702 h 772733"/>
              <a:gd name="connsiteX5" fmla="*/ 540912 w 1578706"/>
              <a:gd name="connsiteY5" fmla="*/ 669702 h 772733"/>
              <a:gd name="connsiteX6" fmla="*/ 579549 w 1578706"/>
              <a:gd name="connsiteY6" fmla="*/ 592429 h 772733"/>
              <a:gd name="connsiteX7" fmla="*/ 592428 w 1578706"/>
              <a:gd name="connsiteY7" fmla="*/ 425003 h 772733"/>
              <a:gd name="connsiteX8" fmla="*/ 656822 w 1578706"/>
              <a:gd name="connsiteY8" fmla="*/ 399246 h 772733"/>
              <a:gd name="connsiteX9" fmla="*/ 811369 w 1578706"/>
              <a:gd name="connsiteY9" fmla="*/ 437882 h 772733"/>
              <a:gd name="connsiteX10" fmla="*/ 888642 w 1578706"/>
              <a:gd name="connsiteY10" fmla="*/ 489398 h 772733"/>
              <a:gd name="connsiteX11" fmla="*/ 914400 w 1578706"/>
              <a:gd name="connsiteY11" fmla="*/ 528034 h 772733"/>
              <a:gd name="connsiteX12" fmla="*/ 1004552 w 1578706"/>
              <a:gd name="connsiteY12" fmla="*/ 566671 h 772733"/>
              <a:gd name="connsiteX13" fmla="*/ 1030309 w 1578706"/>
              <a:gd name="connsiteY13" fmla="*/ 528034 h 772733"/>
              <a:gd name="connsiteX14" fmla="*/ 1146219 w 1578706"/>
              <a:gd name="connsiteY14" fmla="*/ 399246 h 772733"/>
              <a:gd name="connsiteX15" fmla="*/ 1159098 w 1578706"/>
              <a:gd name="connsiteY15" fmla="*/ 321972 h 772733"/>
              <a:gd name="connsiteX16" fmla="*/ 1352281 w 1578706"/>
              <a:gd name="connsiteY16" fmla="*/ 231820 h 772733"/>
              <a:gd name="connsiteX17" fmla="*/ 1365160 w 1578706"/>
              <a:gd name="connsiteY17" fmla="*/ 115910 h 772733"/>
              <a:gd name="connsiteX18" fmla="*/ 1403797 w 1578706"/>
              <a:gd name="connsiteY18" fmla="*/ 90153 h 772733"/>
              <a:gd name="connsiteX19" fmla="*/ 1455312 w 1578706"/>
              <a:gd name="connsiteY19" fmla="*/ 51516 h 772733"/>
              <a:gd name="connsiteX20" fmla="*/ 1481070 w 1578706"/>
              <a:gd name="connsiteY20" fmla="*/ 12879 h 772733"/>
              <a:gd name="connsiteX21" fmla="*/ 1519707 w 1578706"/>
              <a:gd name="connsiteY21" fmla="*/ 0 h 772733"/>
              <a:gd name="connsiteX22" fmla="*/ 1493949 w 1578706"/>
              <a:gd name="connsiteY22" fmla="*/ 12879 h 772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578706" h="772733">
                <a:moveTo>
                  <a:pt x="12878" y="734096"/>
                </a:moveTo>
                <a:lnTo>
                  <a:pt x="0" y="772733"/>
                </a:lnTo>
                <a:cubicBezTo>
                  <a:pt x="4293" y="759854"/>
                  <a:pt x="9149" y="747149"/>
                  <a:pt x="12878" y="734096"/>
                </a:cubicBezTo>
                <a:cubicBezTo>
                  <a:pt x="17740" y="717077"/>
                  <a:pt x="13241" y="695097"/>
                  <a:pt x="25757" y="682581"/>
                </a:cubicBezTo>
                <a:cubicBezTo>
                  <a:pt x="38273" y="670065"/>
                  <a:pt x="60101" y="673995"/>
                  <a:pt x="77273" y="669702"/>
                </a:cubicBezTo>
                <a:cubicBezTo>
                  <a:pt x="189680" y="675322"/>
                  <a:pt x="420296" y="696506"/>
                  <a:pt x="540912" y="669702"/>
                </a:cubicBezTo>
                <a:cubicBezTo>
                  <a:pt x="558887" y="665707"/>
                  <a:pt x="575205" y="605460"/>
                  <a:pt x="579549" y="592429"/>
                </a:cubicBezTo>
                <a:cubicBezTo>
                  <a:pt x="583842" y="536620"/>
                  <a:pt x="571640" y="476973"/>
                  <a:pt x="592428" y="425003"/>
                </a:cubicBezTo>
                <a:cubicBezTo>
                  <a:pt x="601014" y="403538"/>
                  <a:pt x="633704" y="399246"/>
                  <a:pt x="656822" y="399246"/>
                </a:cubicBezTo>
                <a:cubicBezTo>
                  <a:pt x="699879" y="399246"/>
                  <a:pt x="764718" y="422332"/>
                  <a:pt x="811369" y="437882"/>
                </a:cubicBezTo>
                <a:cubicBezTo>
                  <a:pt x="837127" y="455054"/>
                  <a:pt x="871470" y="463640"/>
                  <a:pt x="888642" y="489398"/>
                </a:cubicBezTo>
                <a:cubicBezTo>
                  <a:pt x="897228" y="502277"/>
                  <a:pt x="903455" y="517089"/>
                  <a:pt x="914400" y="528034"/>
                </a:cubicBezTo>
                <a:cubicBezTo>
                  <a:pt x="944048" y="557682"/>
                  <a:pt x="965140" y="556818"/>
                  <a:pt x="1004552" y="566671"/>
                </a:cubicBezTo>
                <a:cubicBezTo>
                  <a:pt x="1013138" y="553792"/>
                  <a:pt x="1019954" y="539539"/>
                  <a:pt x="1030309" y="528034"/>
                </a:cubicBezTo>
                <a:cubicBezTo>
                  <a:pt x="1160294" y="383607"/>
                  <a:pt x="1086368" y="489024"/>
                  <a:pt x="1146219" y="399246"/>
                </a:cubicBezTo>
                <a:cubicBezTo>
                  <a:pt x="1150512" y="373488"/>
                  <a:pt x="1134952" y="331915"/>
                  <a:pt x="1159098" y="321972"/>
                </a:cubicBezTo>
                <a:cubicBezTo>
                  <a:pt x="1378577" y="231597"/>
                  <a:pt x="1381272" y="405764"/>
                  <a:pt x="1352281" y="231820"/>
                </a:cubicBezTo>
                <a:cubicBezTo>
                  <a:pt x="1356574" y="193183"/>
                  <a:pt x="1351875" y="152444"/>
                  <a:pt x="1365160" y="115910"/>
                </a:cubicBezTo>
                <a:cubicBezTo>
                  <a:pt x="1370450" y="101363"/>
                  <a:pt x="1391202" y="99150"/>
                  <a:pt x="1403797" y="90153"/>
                </a:cubicBezTo>
                <a:cubicBezTo>
                  <a:pt x="1421264" y="77677"/>
                  <a:pt x="1440134" y="66694"/>
                  <a:pt x="1455312" y="51516"/>
                </a:cubicBezTo>
                <a:cubicBezTo>
                  <a:pt x="1466257" y="40571"/>
                  <a:pt x="1468983" y="22548"/>
                  <a:pt x="1481070" y="12879"/>
                </a:cubicBezTo>
                <a:cubicBezTo>
                  <a:pt x="1491671" y="4398"/>
                  <a:pt x="1506828" y="4293"/>
                  <a:pt x="1519707" y="0"/>
                </a:cubicBezTo>
                <a:cubicBezTo>
                  <a:pt x="1578706" y="19667"/>
                  <a:pt x="1571918" y="12879"/>
                  <a:pt x="1493949" y="12879"/>
                </a:cubicBezTo>
              </a:path>
            </a:pathLst>
          </a:custGeom>
        </p:spPr>
        <p:style>
          <a:lnRef idx="3">
            <a:schemeClr val="accent1"/>
          </a:lnRef>
          <a:fillRef idx="0">
            <a:schemeClr val="accent1"/>
          </a:fillRef>
          <a:effectRef idx="2">
            <a:schemeClr val="accent1"/>
          </a:effectRef>
          <a:fontRef idx="minor">
            <a:schemeClr val="tx1"/>
          </a:fontRef>
        </p:style>
        <p:txBody>
          <a:bodyPr anchor="ctr"/>
          <a:lstStyle/>
          <a:p>
            <a:pPr algn="ctr">
              <a:defRPr/>
            </a:pPr>
            <a:endParaRPr lang="es-ES"/>
          </a:p>
        </p:txBody>
      </p:sp>
      <p:pic>
        <p:nvPicPr>
          <p:cNvPr id="34820" name="Picture 4" descr="Ver imagen en tamaño completo">
            <a:hlinkClick r:id="rId4"/>
          </p:cNvPr>
          <p:cNvPicPr>
            <a:picLocks noChangeAspect="1" noChangeArrowheads="1"/>
          </p:cNvPicPr>
          <p:nvPr/>
        </p:nvPicPr>
        <p:blipFill>
          <a:blip r:embed="rId5" cstate="print"/>
          <a:srcRect/>
          <a:stretch>
            <a:fillRect/>
          </a:stretch>
        </p:blipFill>
        <p:spPr bwMode="auto">
          <a:xfrm>
            <a:off x="2428860" y="3643314"/>
            <a:ext cx="1143008" cy="1000132"/>
          </a:xfrm>
          <a:prstGeom prst="rect">
            <a:avLst/>
          </a:prstGeom>
          <a:noFill/>
          <a:effectLst>
            <a:glow rad="228600">
              <a:schemeClr val="accent1">
                <a:satMod val="175000"/>
                <a:alpha val="40000"/>
              </a:schemeClr>
            </a:glow>
          </a:effectLst>
        </p:spPr>
      </p:pic>
      <p:sp>
        <p:nvSpPr>
          <p:cNvPr id="13" name="12 Rectángulo"/>
          <p:cNvSpPr/>
          <p:nvPr/>
        </p:nvSpPr>
        <p:spPr>
          <a:xfrm>
            <a:off x="1857356" y="3214686"/>
            <a:ext cx="2000264" cy="461665"/>
          </a:xfrm>
          <a:prstGeom prst="rect">
            <a:avLst/>
          </a:prstGeom>
          <a:noFill/>
        </p:spPr>
        <p:txBody>
          <a:bodyPr>
            <a:spAutoFit/>
          </a:bodyPr>
          <a:lstStyle/>
          <a:p>
            <a:pPr algn="ctr">
              <a:defRPr/>
            </a:pPr>
            <a:r>
              <a:rPr lang="es-ES"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Maduración</a:t>
            </a:r>
          </a:p>
        </p:txBody>
      </p:sp>
      <p:sp>
        <p:nvSpPr>
          <p:cNvPr id="14" name="13 Rectángulo"/>
          <p:cNvSpPr/>
          <p:nvPr/>
        </p:nvSpPr>
        <p:spPr>
          <a:xfrm>
            <a:off x="6500794" y="2857496"/>
            <a:ext cx="2643206" cy="461665"/>
          </a:xfrm>
          <a:prstGeom prst="rect">
            <a:avLst/>
          </a:prstGeom>
          <a:noFill/>
        </p:spPr>
        <p:txBody>
          <a:bodyPr>
            <a:spAutoFit/>
          </a:bodyPr>
          <a:lstStyle/>
          <a:p>
            <a:pPr algn="ctr">
              <a:defRPr/>
            </a:pPr>
            <a:r>
              <a:rPr lang="es-ES" sz="24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Sacramentos</a:t>
            </a:r>
          </a:p>
        </p:txBody>
      </p:sp>
      <p:sp>
        <p:nvSpPr>
          <p:cNvPr id="16" name="15 Forma libre"/>
          <p:cNvSpPr/>
          <p:nvPr/>
        </p:nvSpPr>
        <p:spPr>
          <a:xfrm>
            <a:off x="4429125" y="2786063"/>
            <a:ext cx="1928813" cy="965200"/>
          </a:xfrm>
          <a:custGeom>
            <a:avLst/>
            <a:gdLst>
              <a:gd name="connsiteX0" fmla="*/ 19911 w 1784317"/>
              <a:gd name="connsiteY0" fmla="*/ 964843 h 964843"/>
              <a:gd name="connsiteX1" fmla="*/ 32790 w 1784317"/>
              <a:gd name="connsiteY1" fmla="*/ 926206 h 964843"/>
              <a:gd name="connsiteX2" fmla="*/ 45669 w 1784317"/>
              <a:gd name="connsiteY2" fmla="*/ 707265 h 964843"/>
              <a:gd name="connsiteX3" fmla="*/ 187337 w 1784317"/>
              <a:gd name="connsiteY3" fmla="*/ 733023 h 964843"/>
              <a:gd name="connsiteX4" fmla="*/ 225973 w 1784317"/>
              <a:gd name="connsiteY4" fmla="*/ 745902 h 964843"/>
              <a:gd name="connsiteX5" fmla="*/ 316125 w 1784317"/>
              <a:gd name="connsiteY5" fmla="*/ 771660 h 964843"/>
              <a:gd name="connsiteX6" fmla="*/ 393399 w 1784317"/>
              <a:gd name="connsiteY6" fmla="*/ 758781 h 964843"/>
              <a:gd name="connsiteX7" fmla="*/ 406277 w 1784317"/>
              <a:gd name="connsiteY7" fmla="*/ 604234 h 964843"/>
              <a:gd name="connsiteX8" fmla="*/ 419156 w 1784317"/>
              <a:gd name="connsiteY8" fmla="*/ 552719 h 964843"/>
              <a:gd name="connsiteX9" fmla="*/ 483551 w 1784317"/>
              <a:gd name="connsiteY9" fmla="*/ 539840 h 964843"/>
              <a:gd name="connsiteX10" fmla="*/ 638097 w 1784317"/>
              <a:gd name="connsiteY10" fmla="*/ 552719 h 964843"/>
              <a:gd name="connsiteX11" fmla="*/ 779765 w 1784317"/>
              <a:gd name="connsiteY11" fmla="*/ 642871 h 964843"/>
              <a:gd name="connsiteX12" fmla="*/ 818401 w 1784317"/>
              <a:gd name="connsiteY12" fmla="*/ 668629 h 964843"/>
              <a:gd name="connsiteX13" fmla="*/ 857038 w 1784317"/>
              <a:gd name="connsiteY13" fmla="*/ 681507 h 964843"/>
              <a:gd name="connsiteX14" fmla="*/ 921432 w 1784317"/>
              <a:gd name="connsiteY14" fmla="*/ 642871 h 964843"/>
              <a:gd name="connsiteX15" fmla="*/ 934311 w 1784317"/>
              <a:gd name="connsiteY15" fmla="*/ 604234 h 964843"/>
              <a:gd name="connsiteX16" fmla="*/ 947190 w 1784317"/>
              <a:gd name="connsiteY16" fmla="*/ 552719 h 964843"/>
              <a:gd name="connsiteX17" fmla="*/ 960069 w 1784317"/>
              <a:gd name="connsiteY17" fmla="*/ 462567 h 964843"/>
              <a:gd name="connsiteX18" fmla="*/ 1075979 w 1784317"/>
              <a:gd name="connsiteY18" fmla="*/ 398172 h 964843"/>
              <a:gd name="connsiteX19" fmla="*/ 1140373 w 1784317"/>
              <a:gd name="connsiteY19" fmla="*/ 411051 h 964843"/>
              <a:gd name="connsiteX20" fmla="*/ 1191889 w 1784317"/>
              <a:gd name="connsiteY20" fmla="*/ 398172 h 964843"/>
              <a:gd name="connsiteX21" fmla="*/ 1166131 w 1784317"/>
              <a:gd name="connsiteY21" fmla="*/ 256505 h 964843"/>
              <a:gd name="connsiteX22" fmla="*/ 1179010 w 1784317"/>
              <a:gd name="connsiteY22" fmla="*/ 127716 h 964843"/>
              <a:gd name="connsiteX23" fmla="*/ 1243404 w 1784317"/>
              <a:gd name="connsiteY23" fmla="*/ 89079 h 964843"/>
              <a:gd name="connsiteX24" fmla="*/ 1410830 w 1784317"/>
              <a:gd name="connsiteY24" fmla="*/ 11806 h 964843"/>
              <a:gd name="connsiteX25" fmla="*/ 1462345 w 1784317"/>
              <a:gd name="connsiteY25" fmla="*/ 24685 h 964843"/>
              <a:gd name="connsiteX26" fmla="*/ 1475224 w 1784317"/>
              <a:gd name="connsiteY26" fmla="*/ 114837 h 964843"/>
              <a:gd name="connsiteX27" fmla="*/ 1462345 w 1784317"/>
              <a:gd name="connsiteY27" fmla="*/ 179231 h 964843"/>
              <a:gd name="connsiteX28" fmla="*/ 1784317 w 1784317"/>
              <a:gd name="connsiteY28" fmla="*/ 346657 h 964843"/>
              <a:gd name="connsiteX29" fmla="*/ 1745680 w 1784317"/>
              <a:gd name="connsiteY29" fmla="*/ 359536 h 964843"/>
              <a:gd name="connsiteX30" fmla="*/ 1655528 w 1784317"/>
              <a:gd name="connsiteY30" fmla="*/ 333778 h 964843"/>
              <a:gd name="connsiteX31" fmla="*/ 1616892 w 1784317"/>
              <a:gd name="connsiteY31" fmla="*/ 372414 h 964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784317" h="964843">
                <a:moveTo>
                  <a:pt x="19911" y="964843"/>
                </a:moveTo>
                <a:cubicBezTo>
                  <a:pt x="24204" y="951964"/>
                  <a:pt x="31439" y="939714"/>
                  <a:pt x="32790" y="926206"/>
                </a:cubicBezTo>
                <a:cubicBezTo>
                  <a:pt x="40064" y="853462"/>
                  <a:pt x="0" y="764351"/>
                  <a:pt x="45669" y="707265"/>
                </a:cubicBezTo>
                <a:cubicBezTo>
                  <a:pt x="75652" y="669786"/>
                  <a:pt x="140406" y="722966"/>
                  <a:pt x="187337" y="733023"/>
                </a:cubicBezTo>
                <a:cubicBezTo>
                  <a:pt x="200611" y="735867"/>
                  <a:pt x="212920" y="742173"/>
                  <a:pt x="225973" y="745902"/>
                </a:cubicBezTo>
                <a:cubicBezTo>
                  <a:pt x="339172" y="778245"/>
                  <a:pt x="223490" y="740781"/>
                  <a:pt x="316125" y="771660"/>
                </a:cubicBezTo>
                <a:cubicBezTo>
                  <a:pt x="341883" y="767367"/>
                  <a:pt x="381019" y="781773"/>
                  <a:pt x="393399" y="758781"/>
                </a:cubicBezTo>
                <a:cubicBezTo>
                  <a:pt x="417907" y="713266"/>
                  <a:pt x="399865" y="655529"/>
                  <a:pt x="406277" y="604234"/>
                </a:cubicBezTo>
                <a:cubicBezTo>
                  <a:pt x="408472" y="586671"/>
                  <a:pt x="405558" y="564050"/>
                  <a:pt x="419156" y="552719"/>
                </a:cubicBezTo>
                <a:cubicBezTo>
                  <a:pt x="435973" y="538705"/>
                  <a:pt x="462086" y="544133"/>
                  <a:pt x="483551" y="539840"/>
                </a:cubicBezTo>
                <a:cubicBezTo>
                  <a:pt x="535066" y="544133"/>
                  <a:pt x="588105" y="539563"/>
                  <a:pt x="638097" y="552719"/>
                </a:cubicBezTo>
                <a:cubicBezTo>
                  <a:pt x="682657" y="564445"/>
                  <a:pt x="740394" y="614748"/>
                  <a:pt x="779765" y="642871"/>
                </a:cubicBezTo>
                <a:cubicBezTo>
                  <a:pt x="792360" y="651868"/>
                  <a:pt x="804557" y="661707"/>
                  <a:pt x="818401" y="668629"/>
                </a:cubicBezTo>
                <a:cubicBezTo>
                  <a:pt x="830543" y="674700"/>
                  <a:pt x="844159" y="677214"/>
                  <a:pt x="857038" y="681507"/>
                </a:cubicBezTo>
                <a:cubicBezTo>
                  <a:pt x="878503" y="668628"/>
                  <a:pt x="903732" y="660571"/>
                  <a:pt x="921432" y="642871"/>
                </a:cubicBezTo>
                <a:cubicBezTo>
                  <a:pt x="931031" y="633272"/>
                  <a:pt x="930581" y="617287"/>
                  <a:pt x="934311" y="604234"/>
                </a:cubicBezTo>
                <a:cubicBezTo>
                  <a:pt x="939174" y="587215"/>
                  <a:pt x="944024" y="570134"/>
                  <a:pt x="947190" y="552719"/>
                </a:cubicBezTo>
                <a:cubicBezTo>
                  <a:pt x="952620" y="522853"/>
                  <a:pt x="943772" y="488177"/>
                  <a:pt x="960069" y="462567"/>
                </a:cubicBezTo>
                <a:cubicBezTo>
                  <a:pt x="983915" y="425095"/>
                  <a:pt x="1036357" y="411379"/>
                  <a:pt x="1075979" y="398172"/>
                </a:cubicBezTo>
                <a:cubicBezTo>
                  <a:pt x="1097444" y="402465"/>
                  <a:pt x="1118483" y="411051"/>
                  <a:pt x="1140373" y="411051"/>
                </a:cubicBezTo>
                <a:cubicBezTo>
                  <a:pt x="1158073" y="411051"/>
                  <a:pt x="1186292" y="414964"/>
                  <a:pt x="1191889" y="398172"/>
                </a:cubicBezTo>
                <a:cubicBezTo>
                  <a:pt x="1204025" y="361765"/>
                  <a:pt x="1179483" y="296561"/>
                  <a:pt x="1166131" y="256505"/>
                </a:cubicBezTo>
                <a:cubicBezTo>
                  <a:pt x="1170424" y="213575"/>
                  <a:pt x="1160930" y="166889"/>
                  <a:pt x="1179010" y="127716"/>
                </a:cubicBezTo>
                <a:cubicBezTo>
                  <a:pt x="1189500" y="104988"/>
                  <a:pt x="1220720" y="99665"/>
                  <a:pt x="1243404" y="89079"/>
                </a:cubicBezTo>
                <a:cubicBezTo>
                  <a:pt x="1434288" y="0"/>
                  <a:pt x="1317746" y="73862"/>
                  <a:pt x="1410830" y="11806"/>
                </a:cubicBezTo>
                <a:cubicBezTo>
                  <a:pt x="1428002" y="16099"/>
                  <a:pt x="1447618" y="14867"/>
                  <a:pt x="1462345" y="24685"/>
                </a:cubicBezTo>
                <a:cubicBezTo>
                  <a:pt x="1505067" y="53167"/>
                  <a:pt x="1483686" y="76759"/>
                  <a:pt x="1475224" y="114837"/>
                </a:cubicBezTo>
                <a:cubicBezTo>
                  <a:pt x="1470475" y="136205"/>
                  <a:pt x="1466638" y="157766"/>
                  <a:pt x="1462345" y="179231"/>
                </a:cubicBezTo>
                <a:cubicBezTo>
                  <a:pt x="1695176" y="318930"/>
                  <a:pt x="1585803" y="267251"/>
                  <a:pt x="1784317" y="346657"/>
                </a:cubicBezTo>
                <a:cubicBezTo>
                  <a:pt x="1771438" y="350950"/>
                  <a:pt x="1759256" y="359536"/>
                  <a:pt x="1745680" y="359536"/>
                </a:cubicBezTo>
                <a:cubicBezTo>
                  <a:pt x="1729510" y="359536"/>
                  <a:pt x="1673747" y="339851"/>
                  <a:pt x="1655528" y="333778"/>
                </a:cubicBezTo>
                <a:lnTo>
                  <a:pt x="1616892" y="372414"/>
                </a:lnTo>
              </a:path>
            </a:pathLst>
          </a:custGeom>
        </p:spPr>
        <p:style>
          <a:lnRef idx="3">
            <a:schemeClr val="accent6"/>
          </a:lnRef>
          <a:fillRef idx="0">
            <a:schemeClr val="accent6"/>
          </a:fillRef>
          <a:effectRef idx="2">
            <a:schemeClr val="accent6"/>
          </a:effectRef>
          <a:fontRef idx="minor">
            <a:schemeClr val="tx1"/>
          </a:fontRef>
        </p:style>
        <p:txBody>
          <a:bodyPr anchor="ctr"/>
          <a:lstStyle/>
          <a:p>
            <a:pPr algn="ctr">
              <a:defRPr/>
            </a:pPr>
            <a:endParaRPr lang="es-ES"/>
          </a:p>
        </p:txBody>
      </p:sp>
      <p:sp>
        <p:nvSpPr>
          <p:cNvPr id="17" name="16 Rectángulo"/>
          <p:cNvSpPr/>
          <p:nvPr/>
        </p:nvSpPr>
        <p:spPr>
          <a:xfrm>
            <a:off x="4000496" y="1643050"/>
            <a:ext cx="1571636" cy="461665"/>
          </a:xfrm>
          <a:prstGeom prst="rect">
            <a:avLst/>
          </a:prstGeom>
          <a:noFill/>
        </p:spPr>
        <p:txBody>
          <a:bodyPr>
            <a:spAutoFit/>
          </a:bodyPr>
          <a:lstStyle/>
          <a:p>
            <a:pPr algn="ctr">
              <a:defRPr/>
            </a:pPr>
            <a:r>
              <a:rPr lang="es-ES" sz="2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Decisión</a:t>
            </a:r>
          </a:p>
        </p:txBody>
      </p:sp>
      <p:pic>
        <p:nvPicPr>
          <p:cNvPr id="34822" name="Picture 6" descr="Ver imagen en tamaño completo">
            <a:hlinkClick r:id="rId6"/>
          </p:cNvPr>
          <p:cNvPicPr>
            <a:picLocks noChangeAspect="1" noChangeArrowheads="1"/>
          </p:cNvPicPr>
          <p:nvPr/>
        </p:nvPicPr>
        <p:blipFill>
          <a:blip r:embed="rId7" cstate="print"/>
          <a:srcRect/>
          <a:stretch>
            <a:fillRect/>
          </a:stretch>
        </p:blipFill>
        <p:spPr bwMode="auto">
          <a:xfrm>
            <a:off x="4357686" y="2214554"/>
            <a:ext cx="1143008" cy="998201"/>
          </a:xfrm>
          <a:prstGeom prst="rect">
            <a:avLst/>
          </a:prstGeom>
          <a:noFill/>
          <a:effectLst>
            <a:glow rad="228600">
              <a:schemeClr val="accent6">
                <a:satMod val="175000"/>
                <a:alpha val="40000"/>
              </a:schemeClr>
            </a:glow>
          </a:effectLst>
        </p:spPr>
      </p:pic>
      <p:sp>
        <p:nvSpPr>
          <p:cNvPr id="19" name="18 Rectángulo"/>
          <p:cNvSpPr/>
          <p:nvPr/>
        </p:nvSpPr>
        <p:spPr>
          <a:xfrm rot="19738411">
            <a:off x="4239889" y="3264936"/>
            <a:ext cx="2643206" cy="830997"/>
          </a:xfrm>
          <a:prstGeom prst="rect">
            <a:avLst/>
          </a:prstGeom>
          <a:noFill/>
        </p:spPr>
        <p:txBody>
          <a:bodyPr>
            <a:spAutoFit/>
          </a:bodyPr>
          <a:lstStyle/>
          <a:p>
            <a:pPr algn="ctr">
              <a:defRPr/>
            </a:pPr>
            <a:r>
              <a:rPr lang="es-ES"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glow rad="139700">
                    <a:schemeClr val="accent6">
                      <a:satMod val="175000"/>
                      <a:alpha val="40000"/>
                    </a:schemeClr>
                  </a:glow>
                </a:effectLst>
              </a:rPr>
              <a:t>Purificación  e iluminación</a:t>
            </a:r>
          </a:p>
        </p:txBody>
      </p:sp>
      <p:sp>
        <p:nvSpPr>
          <p:cNvPr id="20" name="19 Forma libre"/>
          <p:cNvSpPr/>
          <p:nvPr/>
        </p:nvSpPr>
        <p:spPr>
          <a:xfrm>
            <a:off x="6572250" y="1785938"/>
            <a:ext cx="2197100" cy="895350"/>
          </a:xfrm>
          <a:custGeom>
            <a:avLst/>
            <a:gdLst>
              <a:gd name="connsiteX0" fmla="*/ 0 w 1808377"/>
              <a:gd name="connsiteY0" fmla="*/ 695459 h 695459"/>
              <a:gd name="connsiteX1" fmla="*/ 25758 w 1808377"/>
              <a:gd name="connsiteY1" fmla="*/ 656823 h 695459"/>
              <a:gd name="connsiteX2" fmla="*/ 64395 w 1808377"/>
              <a:gd name="connsiteY2" fmla="*/ 425003 h 695459"/>
              <a:gd name="connsiteX3" fmla="*/ 77273 w 1808377"/>
              <a:gd name="connsiteY3" fmla="*/ 360609 h 695459"/>
              <a:gd name="connsiteX4" fmla="*/ 270457 w 1808377"/>
              <a:gd name="connsiteY4" fmla="*/ 476519 h 695459"/>
              <a:gd name="connsiteX5" fmla="*/ 309093 w 1808377"/>
              <a:gd name="connsiteY5" fmla="*/ 502276 h 695459"/>
              <a:gd name="connsiteX6" fmla="*/ 360609 w 1808377"/>
              <a:gd name="connsiteY6" fmla="*/ 528034 h 695459"/>
              <a:gd name="connsiteX7" fmla="*/ 476518 w 1808377"/>
              <a:gd name="connsiteY7" fmla="*/ 515155 h 695459"/>
              <a:gd name="connsiteX8" fmla="*/ 553792 w 1808377"/>
              <a:gd name="connsiteY8" fmla="*/ 463640 h 695459"/>
              <a:gd name="connsiteX9" fmla="*/ 618186 w 1808377"/>
              <a:gd name="connsiteY9" fmla="*/ 399245 h 695459"/>
              <a:gd name="connsiteX10" fmla="*/ 656823 w 1808377"/>
              <a:gd name="connsiteY10" fmla="*/ 347730 h 695459"/>
              <a:gd name="connsiteX11" fmla="*/ 721217 w 1808377"/>
              <a:gd name="connsiteY11" fmla="*/ 218941 h 695459"/>
              <a:gd name="connsiteX12" fmla="*/ 772733 w 1808377"/>
              <a:gd name="connsiteY12" fmla="*/ 206062 h 695459"/>
              <a:gd name="connsiteX13" fmla="*/ 914400 w 1808377"/>
              <a:gd name="connsiteY13" fmla="*/ 257578 h 695459"/>
              <a:gd name="connsiteX14" fmla="*/ 965916 w 1808377"/>
              <a:gd name="connsiteY14" fmla="*/ 321972 h 695459"/>
              <a:gd name="connsiteX15" fmla="*/ 1056068 w 1808377"/>
              <a:gd name="connsiteY15" fmla="*/ 425003 h 695459"/>
              <a:gd name="connsiteX16" fmla="*/ 1184857 w 1808377"/>
              <a:gd name="connsiteY16" fmla="*/ 373488 h 695459"/>
              <a:gd name="connsiteX17" fmla="*/ 1236372 w 1808377"/>
              <a:gd name="connsiteY17" fmla="*/ 334851 h 695459"/>
              <a:gd name="connsiteX18" fmla="*/ 1326524 w 1808377"/>
              <a:gd name="connsiteY18" fmla="*/ 296214 h 695459"/>
              <a:gd name="connsiteX19" fmla="*/ 1455313 w 1808377"/>
              <a:gd name="connsiteY19" fmla="*/ 193183 h 695459"/>
              <a:gd name="connsiteX20" fmla="*/ 1493949 w 1808377"/>
              <a:gd name="connsiteY20" fmla="*/ 167426 h 695459"/>
              <a:gd name="connsiteX21" fmla="*/ 1532586 w 1808377"/>
              <a:gd name="connsiteY21" fmla="*/ 0 h 695459"/>
              <a:gd name="connsiteX22" fmla="*/ 1738648 w 1808377"/>
              <a:gd name="connsiteY22" fmla="*/ 12879 h 695459"/>
              <a:gd name="connsiteX23" fmla="*/ 1777285 w 1808377"/>
              <a:gd name="connsiteY23" fmla="*/ 25758 h 695459"/>
              <a:gd name="connsiteX24" fmla="*/ 1751527 w 1808377"/>
              <a:gd name="connsiteY24" fmla="*/ 218941 h 695459"/>
              <a:gd name="connsiteX25" fmla="*/ 1738648 w 1808377"/>
              <a:gd name="connsiteY25" fmla="*/ 296214 h 695459"/>
              <a:gd name="connsiteX26" fmla="*/ 1712890 w 1808377"/>
              <a:gd name="connsiteY26" fmla="*/ 334851 h 695459"/>
              <a:gd name="connsiteX27" fmla="*/ 1738648 w 1808377"/>
              <a:gd name="connsiteY27" fmla="*/ 373488 h 695459"/>
              <a:gd name="connsiteX28" fmla="*/ 1790164 w 1808377"/>
              <a:gd name="connsiteY28" fmla="*/ 386367 h 695459"/>
              <a:gd name="connsiteX29" fmla="*/ 1803042 w 1808377"/>
              <a:gd name="connsiteY29" fmla="*/ 437882 h 695459"/>
              <a:gd name="connsiteX30" fmla="*/ 1790164 w 1808377"/>
              <a:gd name="connsiteY30" fmla="*/ 502276 h 695459"/>
              <a:gd name="connsiteX31" fmla="*/ 1725769 w 1808377"/>
              <a:gd name="connsiteY31" fmla="*/ 463640 h 695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08377" h="695459">
                <a:moveTo>
                  <a:pt x="0" y="695459"/>
                </a:moveTo>
                <a:cubicBezTo>
                  <a:pt x="8586" y="682580"/>
                  <a:pt x="22173" y="671880"/>
                  <a:pt x="25758" y="656823"/>
                </a:cubicBezTo>
                <a:cubicBezTo>
                  <a:pt x="43903" y="580614"/>
                  <a:pt x="50972" y="502184"/>
                  <a:pt x="64395" y="425003"/>
                </a:cubicBezTo>
                <a:cubicBezTo>
                  <a:pt x="68146" y="403437"/>
                  <a:pt x="72980" y="382074"/>
                  <a:pt x="77273" y="360609"/>
                </a:cubicBezTo>
                <a:cubicBezTo>
                  <a:pt x="233902" y="472485"/>
                  <a:pt x="97764" y="382323"/>
                  <a:pt x="270457" y="476519"/>
                </a:cubicBezTo>
                <a:cubicBezTo>
                  <a:pt x="284045" y="483931"/>
                  <a:pt x="295654" y="494597"/>
                  <a:pt x="309093" y="502276"/>
                </a:cubicBezTo>
                <a:cubicBezTo>
                  <a:pt x="325762" y="511801"/>
                  <a:pt x="343437" y="519448"/>
                  <a:pt x="360609" y="528034"/>
                </a:cubicBezTo>
                <a:cubicBezTo>
                  <a:pt x="399245" y="523741"/>
                  <a:pt x="439639" y="527448"/>
                  <a:pt x="476518" y="515155"/>
                </a:cubicBezTo>
                <a:cubicBezTo>
                  <a:pt x="505886" y="505366"/>
                  <a:pt x="553792" y="463640"/>
                  <a:pt x="553792" y="463640"/>
                </a:cubicBezTo>
                <a:cubicBezTo>
                  <a:pt x="622472" y="360616"/>
                  <a:pt x="532332" y="485097"/>
                  <a:pt x="618186" y="399245"/>
                </a:cubicBezTo>
                <a:cubicBezTo>
                  <a:pt x="633364" y="384067"/>
                  <a:pt x="643944" y="364902"/>
                  <a:pt x="656823" y="347730"/>
                </a:cubicBezTo>
                <a:cubicBezTo>
                  <a:pt x="665520" y="312941"/>
                  <a:pt x="680328" y="229163"/>
                  <a:pt x="721217" y="218941"/>
                </a:cubicBezTo>
                <a:lnTo>
                  <a:pt x="772733" y="206062"/>
                </a:lnTo>
                <a:cubicBezTo>
                  <a:pt x="819955" y="223234"/>
                  <a:pt x="871313" y="231726"/>
                  <a:pt x="914400" y="257578"/>
                </a:cubicBezTo>
                <a:cubicBezTo>
                  <a:pt x="937971" y="271721"/>
                  <a:pt x="947654" y="301427"/>
                  <a:pt x="965916" y="321972"/>
                </a:cubicBezTo>
                <a:cubicBezTo>
                  <a:pt x="1072624" y="442018"/>
                  <a:pt x="967492" y="306903"/>
                  <a:pt x="1056068" y="425003"/>
                </a:cubicBezTo>
                <a:cubicBezTo>
                  <a:pt x="1105605" y="408490"/>
                  <a:pt x="1141547" y="400556"/>
                  <a:pt x="1184857" y="373488"/>
                </a:cubicBezTo>
                <a:cubicBezTo>
                  <a:pt x="1203059" y="362112"/>
                  <a:pt x="1217528" y="345130"/>
                  <a:pt x="1236372" y="334851"/>
                </a:cubicBezTo>
                <a:cubicBezTo>
                  <a:pt x="1265074" y="319195"/>
                  <a:pt x="1299075" y="313975"/>
                  <a:pt x="1326524" y="296214"/>
                </a:cubicBezTo>
                <a:cubicBezTo>
                  <a:pt x="1372681" y="266348"/>
                  <a:pt x="1409569" y="223678"/>
                  <a:pt x="1455313" y="193183"/>
                </a:cubicBezTo>
                <a:lnTo>
                  <a:pt x="1493949" y="167426"/>
                </a:lnTo>
                <a:cubicBezTo>
                  <a:pt x="1529306" y="61354"/>
                  <a:pt x="1515867" y="117030"/>
                  <a:pt x="1532586" y="0"/>
                </a:cubicBezTo>
                <a:cubicBezTo>
                  <a:pt x="1601273" y="4293"/>
                  <a:pt x="1670205" y="5674"/>
                  <a:pt x="1738648" y="12879"/>
                </a:cubicBezTo>
                <a:cubicBezTo>
                  <a:pt x="1752149" y="14300"/>
                  <a:pt x="1775053" y="12367"/>
                  <a:pt x="1777285" y="25758"/>
                </a:cubicBezTo>
                <a:cubicBezTo>
                  <a:pt x="1791122" y="108777"/>
                  <a:pt x="1765336" y="149897"/>
                  <a:pt x="1751527" y="218941"/>
                </a:cubicBezTo>
                <a:cubicBezTo>
                  <a:pt x="1746406" y="244547"/>
                  <a:pt x="1746906" y="271441"/>
                  <a:pt x="1738648" y="296214"/>
                </a:cubicBezTo>
                <a:cubicBezTo>
                  <a:pt x="1733753" y="310898"/>
                  <a:pt x="1721476" y="321972"/>
                  <a:pt x="1712890" y="334851"/>
                </a:cubicBezTo>
                <a:cubicBezTo>
                  <a:pt x="1721476" y="347730"/>
                  <a:pt x="1725769" y="364902"/>
                  <a:pt x="1738648" y="373488"/>
                </a:cubicBezTo>
                <a:cubicBezTo>
                  <a:pt x="1753376" y="383306"/>
                  <a:pt x="1777648" y="373851"/>
                  <a:pt x="1790164" y="386367"/>
                </a:cubicBezTo>
                <a:cubicBezTo>
                  <a:pt x="1802680" y="398883"/>
                  <a:pt x="1798749" y="420710"/>
                  <a:pt x="1803042" y="437882"/>
                </a:cubicBezTo>
                <a:cubicBezTo>
                  <a:pt x="1798749" y="459347"/>
                  <a:pt x="1808377" y="490134"/>
                  <a:pt x="1790164" y="502276"/>
                </a:cubicBezTo>
                <a:cubicBezTo>
                  <a:pt x="1717350" y="550818"/>
                  <a:pt x="1725769" y="486536"/>
                  <a:pt x="1725769" y="463640"/>
                </a:cubicBezTo>
              </a:path>
            </a:pathLst>
          </a:custGeom>
        </p:spPr>
        <p:style>
          <a:lnRef idx="3">
            <a:schemeClr val="accent3"/>
          </a:lnRef>
          <a:fillRef idx="0">
            <a:schemeClr val="accent3"/>
          </a:fillRef>
          <a:effectRef idx="2">
            <a:schemeClr val="accent3"/>
          </a:effectRef>
          <a:fontRef idx="minor">
            <a:schemeClr val="tx1"/>
          </a:fontRef>
        </p:style>
        <p:txBody>
          <a:bodyPr anchor="ctr"/>
          <a:lstStyle/>
          <a:p>
            <a:pPr algn="ctr">
              <a:defRPr/>
            </a:pPr>
            <a:endParaRPr lang="es-ES"/>
          </a:p>
        </p:txBody>
      </p:sp>
      <p:sp>
        <p:nvSpPr>
          <p:cNvPr id="21" name="20 Rectángulo"/>
          <p:cNvSpPr/>
          <p:nvPr/>
        </p:nvSpPr>
        <p:spPr>
          <a:xfrm>
            <a:off x="7000892" y="928670"/>
            <a:ext cx="1571636" cy="461665"/>
          </a:xfrm>
          <a:prstGeom prst="rect">
            <a:avLst/>
          </a:prstGeom>
          <a:noFill/>
        </p:spPr>
        <p:txBody>
          <a:bodyPr>
            <a:spAutoFit/>
          </a:bodyPr>
          <a:lstStyle/>
          <a:p>
            <a:pPr algn="ctr">
              <a:defRPr/>
            </a:pPr>
            <a:r>
              <a:rPr lang="es-ES" sz="24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Boda</a:t>
            </a:r>
          </a:p>
        </p:txBody>
      </p:sp>
      <p:sp>
        <p:nvSpPr>
          <p:cNvPr id="22" name="21 Rectángulo"/>
          <p:cNvSpPr/>
          <p:nvPr/>
        </p:nvSpPr>
        <p:spPr>
          <a:xfrm rot="19738411">
            <a:off x="2511156" y="5015392"/>
            <a:ext cx="2643206" cy="461665"/>
          </a:xfrm>
          <a:prstGeom prst="rect">
            <a:avLst/>
          </a:prstGeom>
          <a:noFill/>
        </p:spPr>
        <p:txBody>
          <a:bodyPr>
            <a:spAutoFit/>
          </a:bodyPr>
          <a:lstStyle/>
          <a:p>
            <a:pPr algn="ctr">
              <a:defRPr/>
            </a:pPr>
            <a:r>
              <a:rPr lang="es-ES" sz="2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Catecumenado</a:t>
            </a:r>
          </a:p>
        </p:txBody>
      </p:sp>
      <p:pic>
        <p:nvPicPr>
          <p:cNvPr id="34824" name="Picture 8" descr="Ver imagen en tamaño completo">
            <a:hlinkClick r:id="rId8"/>
          </p:cNvPr>
          <p:cNvPicPr>
            <a:picLocks noChangeAspect="1" noChangeArrowheads="1"/>
          </p:cNvPicPr>
          <p:nvPr/>
        </p:nvPicPr>
        <p:blipFill>
          <a:blip r:embed="rId9" cstate="print"/>
          <a:srcRect/>
          <a:stretch>
            <a:fillRect/>
          </a:stretch>
        </p:blipFill>
        <p:spPr bwMode="auto">
          <a:xfrm>
            <a:off x="6715140" y="5072074"/>
            <a:ext cx="1428760" cy="1171579"/>
          </a:xfrm>
          <a:prstGeom prst="rect">
            <a:avLst/>
          </a:prstGeom>
          <a:noFill/>
          <a:effectLst>
            <a:glow rad="228600">
              <a:schemeClr val="accent2">
                <a:satMod val="175000"/>
                <a:alpha val="40000"/>
              </a:schemeClr>
            </a:glow>
          </a:effectLst>
        </p:spPr>
      </p:pic>
      <p:pic>
        <p:nvPicPr>
          <p:cNvPr id="34828" name="Picture 12" descr="http://t0.gstatic.com/images?q=tbn:2g9wbPS1bZEyRM:http://www.anunciosgalicia.com/bodas/pareja-novios.jpg">
            <a:hlinkClick r:id="rId10"/>
          </p:cNvPr>
          <p:cNvPicPr>
            <a:picLocks noChangeAspect="1" noChangeArrowheads="1"/>
          </p:cNvPicPr>
          <p:nvPr/>
        </p:nvPicPr>
        <p:blipFill>
          <a:blip r:embed="rId11" cstate="print"/>
          <a:srcRect/>
          <a:stretch>
            <a:fillRect/>
          </a:stretch>
        </p:blipFill>
        <p:spPr bwMode="auto">
          <a:xfrm>
            <a:off x="6000760" y="1071546"/>
            <a:ext cx="1162050" cy="1143001"/>
          </a:xfrm>
          <a:prstGeom prst="rect">
            <a:avLst/>
          </a:prstGeom>
          <a:noFill/>
          <a:effectLst>
            <a:glow rad="228600">
              <a:schemeClr val="accent3">
                <a:satMod val="175000"/>
                <a:alpha val="40000"/>
              </a:schemeClr>
            </a:glow>
          </a:effectLst>
        </p:spPr>
      </p:pic>
      <p:sp>
        <p:nvSpPr>
          <p:cNvPr id="27" name="26 Forma libre"/>
          <p:cNvSpPr/>
          <p:nvPr/>
        </p:nvSpPr>
        <p:spPr>
          <a:xfrm>
            <a:off x="6000750" y="4071938"/>
            <a:ext cx="2928938" cy="1071562"/>
          </a:xfrm>
          <a:custGeom>
            <a:avLst/>
            <a:gdLst>
              <a:gd name="connsiteX0" fmla="*/ 0 w 1808377"/>
              <a:gd name="connsiteY0" fmla="*/ 695459 h 695459"/>
              <a:gd name="connsiteX1" fmla="*/ 25758 w 1808377"/>
              <a:gd name="connsiteY1" fmla="*/ 656823 h 695459"/>
              <a:gd name="connsiteX2" fmla="*/ 64395 w 1808377"/>
              <a:gd name="connsiteY2" fmla="*/ 425003 h 695459"/>
              <a:gd name="connsiteX3" fmla="*/ 77273 w 1808377"/>
              <a:gd name="connsiteY3" fmla="*/ 360609 h 695459"/>
              <a:gd name="connsiteX4" fmla="*/ 270457 w 1808377"/>
              <a:gd name="connsiteY4" fmla="*/ 476519 h 695459"/>
              <a:gd name="connsiteX5" fmla="*/ 309093 w 1808377"/>
              <a:gd name="connsiteY5" fmla="*/ 502276 h 695459"/>
              <a:gd name="connsiteX6" fmla="*/ 360609 w 1808377"/>
              <a:gd name="connsiteY6" fmla="*/ 528034 h 695459"/>
              <a:gd name="connsiteX7" fmla="*/ 476518 w 1808377"/>
              <a:gd name="connsiteY7" fmla="*/ 515155 h 695459"/>
              <a:gd name="connsiteX8" fmla="*/ 553792 w 1808377"/>
              <a:gd name="connsiteY8" fmla="*/ 463640 h 695459"/>
              <a:gd name="connsiteX9" fmla="*/ 618186 w 1808377"/>
              <a:gd name="connsiteY9" fmla="*/ 399245 h 695459"/>
              <a:gd name="connsiteX10" fmla="*/ 656823 w 1808377"/>
              <a:gd name="connsiteY10" fmla="*/ 347730 h 695459"/>
              <a:gd name="connsiteX11" fmla="*/ 721217 w 1808377"/>
              <a:gd name="connsiteY11" fmla="*/ 218941 h 695459"/>
              <a:gd name="connsiteX12" fmla="*/ 772733 w 1808377"/>
              <a:gd name="connsiteY12" fmla="*/ 206062 h 695459"/>
              <a:gd name="connsiteX13" fmla="*/ 914400 w 1808377"/>
              <a:gd name="connsiteY13" fmla="*/ 257578 h 695459"/>
              <a:gd name="connsiteX14" fmla="*/ 965916 w 1808377"/>
              <a:gd name="connsiteY14" fmla="*/ 321972 h 695459"/>
              <a:gd name="connsiteX15" fmla="*/ 1056068 w 1808377"/>
              <a:gd name="connsiteY15" fmla="*/ 425003 h 695459"/>
              <a:gd name="connsiteX16" fmla="*/ 1184857 w 1808377"/>
              <a:gd name="connsiteY16" fmla="*/ 373488 h 695459"/>
              <a:gd name="connsiteX17" fmla="*/ 1236372 w 1808377"/>
              <a:gd name="connsiteY17" fmla="*/ 334851 h 695459"/>
              <a:gd name="connsiteX18" fmla="*/ 1326524 w 1808377"/>
              <a:gd name="connsiteY18" fmla="*/ 296214 h 695459"/>
              <a:gd name="connsiteX19" fmla="*/ 1455313 w 1808377"/>
              <a:gd name="connsiteY19" fmla="*/ 193183 h 695459"/>
              <a:gd name="connsiteX20" fmla="*/ 1493949 w 1808377"/>
              <a:gd name="connsiteY20" fmla="*/ 167426 h 695459"/>
              <a:gd name="connsiteX21" fmla="*/ 1532586 w 1808377"/>
              <a:gd name="connsiteY21" fmla="*/ 0 h 695459"/>
              <a:gd name="connsiteX22" fmla="*/ 1738648 w 1808377"/>
              <a:gd name="connsiteY22" fmla="*/ 12879 h 695459"/>
              <a:gd name="connsiteX23" fmla="*/ 1777285 w 1808377"/>
              <a:gd name="connsiteY23" fmla="*/ 25758 h 695459"/>
              <a:gd name="connsiteX24" fmla="*/ 1751527 w 1808377"/>
              <a:gd name="connsiteY24" fmla="*/ 218941 h 695459"/>
              <a:gd name="connsiteX25" fmla="*/ 1738648 w 1808377"/>
              <a:gd name="connsiteY25" fmla="*/ 296214 h 695459"/>
              <a:gd name="connsiteX26" fmla="*/ 1712890 w 1808377"/>
              <a:gd name="connsiteY26" fmla="*/ 334851 h 695459"/>
              <a:gd name="connsiteX27" fmla="*/ 1738648 w 1808377"/>
              <a:gd name="connsiteY27" fmla="*/ 373488 h 695459"/>
              <a:gd name="connsiteX28" fmla="*/ 1790164 w 1808377"/>
              <a:gd name="connsiteY28" fmla="*/ 386367 h 695459"/>
              <a:gd name="connsiteX29" fmla="*/ 1803042 w 1808377"/>
              <a:gd name="connsiteY29" fmla="*/ 437882 h 695459"/>
              <a:gd name="connsiteX30" fmla="*/ 1790164 w 1808377"/>
              <a:gd name="connsiteY30" fmla="*/ 502276 h 695459"/>
              <a:gd name="connsiteX31" fmla="*/ 1725769 w 1808377"/>
              <a:gd name="connsiteY31" fmla="*/ 463640 h 695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08377" h="695459">
                <a:moveTo>
                  <a:pt x="0" y="695459"/>
                </a:moveTo>
                <a:cubicBezTo>
                  <a:pt x="8586" y="682580"/>
                  <a:pt x="22173" y="671880"/>
                  <a:pt x="25758" y="656823"/>
                </a:cubicBezTo>
                <a:cubicBezTo>
                  <a:pt x="43903" y="580614"/>
                  <a:pt x="50972" y="502184"/>
                  <a:pt x="64395" y="425003"/>
                </a:cubicBezTo>
                <a:cubicBezTo>
                  <a:pt x="68146" y="403437"/>
                  <a:pt x="72980" y="382074"/>
                  <a:pt x="77273" y="360609"/>
                </a:cubicBezTo>
                <a:cubicBezTo>
                  <a:pt x="233902" y="472485"/>
                  <a:pt x="97764" y="382323"/>
                  <a:pt x="270457" y="476519"/>
                </a:cubicBezTo>
                <a:cubicBezTo>
                  <a:pt x="284045" y="483931"/>
                  <a:pt x="295654" y="494597"/>
                  <a:pt x="309093" y="502276"/>
                </a:cubicBezTo>
                <a:cubicBezTo>
                  <a:pt x="325762" y="511801"/>
                  <a:pt x="343437" y="519448"/>
                  <a:pt x="360609" y="528034"/>
                </a:cubicBezTo>
                <a:cubicBezTo>
                  <a:pt x="399245" y="523741"/>
                  <a:pt x="439639" y="527448"/>
                  <a:pt x="476518" y="515155"/>
                </a:cubicBezTo>
                <a:cubicBezTo>
                  <a:pt x="505886" y="505366"/>
                  <a:pt x="553792" y="463640"/>
                  <a:pt x="553792" y="463640"/>
                </a:cubicBezTo>
                <a:cubicBezTo>
                  <a:pt x="622472" y="360616"/>
                  <a:pt x="532332" y="485097"/>
                  <a:pt x="618186" y="399245"/>
                </a:cubicBezTo>
                <a:cubicBezTo>
                  <a:pt x="633364" y="384067"/>
                  <a:pt x="643944" y="364902"/>
                  <a:pt x="656823" y="347730"/>
                </a:cubicBezTo>
                <a:cubicBezTo>
                  <a:pt x="665520" y="312941"/>
                  <a:pt x="680328" y="229163"/>
                  <a:pt x="721217" y="218941"/>
                </a:cubicBezTo>
                <a:lnTo>
                  <a:pt x="772733" y="206062"/>
                </a:lnTo>
                <a:cubicBezTo>
                  <a:pt x="819955" y="223234"/>
                  <a:pt x="871313" y="231726"/>
                  <a:pt x="914400" y="257578"/>
                </a:cubicBezTo>
                <a:cubicBezTo>
                  <a:pt x="937971" y="271721"/>
                  <a:pt x="947654" y="301427"/>
                  <a:pt x="965916" y="321972"/>
                </a:cubicBezTo>
                <a:cubicBezTo>
                  <a:pt x="1072624" y="442018"/>
                  <a:pt x="967492" y="306903"/>
                  <a:pt x="1056068" y="425003"/>
                </a:cubicBezTo>
                <a:cubicBezTo>
                  <a:pt x="1105605" y="408490"/>
                  <a:pt x="1141547" y="400556"/>
                  <a:pt x="1184857" y="373488"/>
                </a:cubicBezTo>
                <a:cubicBezTo>
                  <a:pt x="1203059" y="362112"/>
                  <a:pt x="1217528" y="345130"/>
                  <a:pt x="1236372" y="334851"/>
                </a:cubicBezTo>
                <a:cubicBezTo>
                  <a:pt x="1265074" y="319195"/>
                  <a:pt x="1299075" y="313975"/>
                  <a:pt x="1326524" y="296214"/>
                </a:cubicBezTo>
                <a:cubicBezTo>
                  <a:pt x="1372681" y="266348"/>
                  <a:pt x="1409569" y="223678"/>
                  <a:pt x="1455313" y="193183"/>
                </a:cubicBezTo>
                <a:lnTo>
                  <a:pt x="1493949" y="167426"/>
                </a:lnTo>
                <a:cubicBezTo>
                  <a:pt x="1529306" y="61354"/>
                  <a:pt x="1515867" y="117030"/>
                  <a:pt x="1532586" y="0"/>
                </a:cubicBezTo>
                <a:cubicBezTo>
                  <a:pt x="1601273" y="4293"/>
                  <a:pt x="1670205" y="5674"/>
                  <a:pt x="1738648" y="12879"/>
                </a:cubicBezTo>
                <a:cubicBezTo>
                  <a:pt x="1752149" y="14300"/>
                  <a:pt x="1775053" y="12367"/>
                  <a:pt x="1777285" y="25758"/>
                </a:cubicBezTo>
                <a:cubicBezTo>
                  <a:pt x="1791122" y="108777"/>
                  <a:pt x="1765336" y="149897"/>
                  <a:pt x="1751527" y="218941"/>
                </a:cubicBezTo>
                <a:cubicBezTo>
                  <a:pt x="1746406" y="244547"/>
                  <a:pt x="1746906" y="271441"/>
                  <a:pt x="1738648" y="296214"/>
                </a:cubicBezTo>
                <a:cubicBezTo>
                  <a:pt x="1733753" y="310898"/>
                  <a:pt x="1721476" y="321972"/>
                  <a:pt x="1712890" y="334851"/>
                </a:cubicBezTo>
                <a:cubicBezTo>
                  <a:pt x="1721476" y="347730"/>
                  <a:pt x="1725769" y="364902"/>
                  <a:pt x="1738648" y="373488"/>
                </a:cubicBezTo>
                <a:cubicBezTo>
                  <a:pt x="1753376" y="383306"/>
                  <a:pt x="1777648" y="373851"/>
                  <a:pt x="1790164" y="386367"/>
                </a:cubicBezTo>
                <a:cubicBezTo>
                  <a:pt x="1802680" y="398883"/>
                  <a:pt x="1798749" y="420710"/>
                  <a:pt x="1803042" y="437882"/>
                </a:cubicBezTo>
                <a:cubicBezTo>
                  <a:pt x="1798749" y="459347"/>
                  <a:pt x="1808377" y="490134"/>
                  <a:pt x="1790164" y="502276"/>
                </a:cubicBezTo>
                <a:cubicBezTo>
                  <a:pt x="1717350" y="550818"/>
                  <a:pt x="1725769" y="486536"/>
                  <a:pt x="1725769" y="463640"/>
                </a:cubicBezTo>
              </a:path>
            </a:pathLst>
          </a:custGeom>
          <a:ln>
            <a:solidFill>
              <a:srgbClr val="FF0000"/>
            </a:solidFill>
          </a:ln>
        </p:spPr>
        <p:style>
          <a:lnRef idx="3">
            <a:schemeClr val="accent2"/>
          </a:lnRef>
          <a:fillRef idx="0">
            <a:schemeClr val="accent2"/>
          </a:fillRef>
          <a:effectRef idx="2">
            <a:schemeClr val="accent2"/>
          </a:effectRef>
          <a:fontRef idx="minor">
            <a:schemeClr val="tx1"/>
          </a:fontRef>
        </p:style>
        <p:txBody>
          <a:bodyPr anchor="ctr"/>
          <a:lstStyle/>
          <a:p>
            <a:pPr algn="ctr">
              <a:defRPr/>
            </a:pPr>
            <a:endParaRPr lang="es-ES"/>
          </a:p>
        </p:txBody>
      </p:sp>
      <p:sp>
        <p:nvSpPr>
          <p:cNvPr id="28" name="27 Rectángulo"/>
          <p:cNvSpPr/>
          <p:nvPr/>
        </p:nvSpPr>
        <p:spPr>
          <a:xfrm>
            <a:off x="6429388" y="3571876"/>
            <a:ext cx="2000264" cy="830997"/>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s-ES" sz="2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Luna de miel</a:t>
            </a:r>
          </a:p>
        </p:txBody>
      </p:sp>
      <p:sp>
        <p:nvSpPr>
          <p:cNvPr id="29" name="28 Rectángulo"/>
          <p:cNvSpPr/>
          <p:nvPr/>
        </p:nvSpPr>
        <p:spPr>
          <a:xfrm>
            <a:off x="6072198" y="6286520"/>
            <a:ext cx="2643206" cy="400110"/>
          </a:xfrm>
          <a:prstGeom prst="rect">
            <a:avLst/>
          </a:prstGeom>
          <a:noFill/>
        </p:spPr>
        <p:txBody>
          <a:bodyP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s-ES" sz="2000" b="1" spc="50" dirty="0" err="1">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Mistagogía</a:t>
            </a:r>
            <a:endParaRPr lang="es-ES" sz="2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dissolv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4" fill="hold" nodeType="clickEffect">
                                  <p:stCondLst>
                                    <p:cond delay="0"/>
                                  </p:stCondLst>
                                  <p:childTnLst>
                                    <p:set>
                                      <p:cBhvr>
                                        <p:cTn id="17" dur="1" fill="hold">
                                          <p:stCondLst>
                                            <p:cond delay="0"/>
                                          </p:stCondLst>
                                        </p:cTn>
                                        <p:tgtEl>
                                          <p:spTgt spid="34818"/>
                                        </p:tgtEl>
                                        <p:attrNameLst>
                                          <p:attrName>style.visibility</p:attrName>
                                        </p:attrNameLst>
                                      </p:cBhvr>
                                      <p:to>
                                        <p:strVal val="visible"/>
                                      </p:to>
                                    </p:set>
                                    <p:animEffect transition="in" filter="wheel(4)">
                                      <p:cBhvr>
                                        <p:cTn id="18" dur="2000"/>
                                        <p:tgtEl>
                                          <p:spTgt spid="34818"/>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diamond(in)">
                                      <p:cBhvr>
                                        <p:cTn id="23" dur="20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8" presetClass="entr" presetSubtype="16" fill="hold"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diamond(in)">
                                      <p:cBhvr>
                                        <p:cTn id="28" dur="20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dissolve">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nodeType="clickEffect">
                                  <p:stCondLst>
                                    <p:cond delay="0"/>
                                  </p:stCondLst>
                                  <p:childTnLst>
                                    <p:set>
                                      <p:cBhvr>
                                        <p:cTn id="37" dur="1" fill="hold">
                                          <p:stCondLst>
                                            <p:cond delay="0"/>
                                          </p:stCondLst>
                                        </p:cTn>
                                        <p:tgtEl>
                                          <p:spTgt spid="34820"/>
                                        </p:tgtEl>
                                        <p:attrNameLst>
                                          <p:attrName>style.visibility</p:attrName>
                                        </p:attrNameLst>
                                      </p:cBhvr>
                                      <p:to>
                                        <p:strVal val="visible"/>
                                      </p:to>
                                    </p:set>
                                    <p:animEffect transition="in" filter="circle(in)">
                                      <p:cBhvr>
                                        <p:cTn id="38" dur="2000"/>
                                        <p:tgtEl>
                                          <p:spTgt spid="34820"/>
                                        </p:tgtEl>
                                      </p:cBhvr>
                                    </p:animEffect>
                                  </p:childTnLst>
                                </p:cTn>
                              </p:par>
                            </p:childTnLst>
                          </p:cTn>
                        </p:par>
                      </p:childTnLst>
                    </p:cTn>
                  </p:par>
                  <p:par>
                    <p:cTn id="39" fill="hold">
                      <p:stCondLst>
                        <p:cond delay="indefinite"/>
                      </p:stCondLst>
                      <p:childTnLst>
                        <p:par>
                          <p:cTn id="40" fill="hold">
                            <p:stCondLst>
                              <p:cond delay="0"/>
                            </p:stCondLst>
                            <p:childTnLst>
                              <p:par>
                                <p:cTn id="41" presetID="8" presetClass="entr" presetSubtype="16" fill="hold"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diamond(in)">
                                      <p:cBhvr>
                                        <p:cTn id="43" dur="2000"/>
                                        <p:tgtEl>
                                          <p:spTgt spid="13"/>
                                        </p:tgtEl>
                                      </p:cBhvr>
                                    </p:animEffect>
                                  </p:childTnLst>
                                </p:cTn>
                              </p:par>
                            </p:childTnLst>
                          </p:cTn>
                        </p:par>
                      </p:childTnLst>
                    </p:cTn>
                  </p:par>
                  <p:par>
                    <p:cTn id="44" fill="hold">
                      <p:stCondLst>
                        <p:cond delay="indefinite"/>
                      </p:stCondLst>
                      <p:childTnLst>
                        <p:par>
                          <p:cTn id="45" fill="hold">
                            <p:stCondLst>
                              <p:cond delay="0"/>
                            </p:stCondLst>
                            <p:childTnLst>
                              <p:par>
                                <p:cTn id="46" presetID="8" presetClass="entr" presetSubtype="16" fill="hold" nodeType="click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diamond(in)">
                                      <p:cBhvr>
                                        <p:cTn id="48" dur="2000"/>
                                        <p:tgtEl>
                                          <p:spTgt spid="22"/>
                                        </p:tgtEl>
                                      </p:cBhvr>
                                    </p:animEffect>
                                  </p:childTnLst>
                                </p:cTn>
                              </p:par>
                            </p:childTnLst>
                          </p:cTn>
                        </p:par>
                      </p:childTnLst>
                    </p:cTn>
                  </p:par>
                  <p:par>
                    <p:cTn id="49" fill="hold">
                      <p:stCondLst>
                        <p:cond delay="indefinite"/>
                      </p:stCondLst>
                      <p:childTnLst>
                        <p:par>
                          <p:cTn id="50" fill="hold">
                            <p:stCondLst>
                              <p:cond delay="0"/>
                            </p:stCondLst>
                            <p:childTnLst>
                              <p:par>
                                <p:cTn id="51" presetID="9" presetClass="entr" presetSubtype="0"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dissolve">
                                      <p:cBhvr>
                                        <p:cTn id="53" dur="500"/>
                                        <p:tgtEl>
                                          <p:spTgt spid="16"/>
                                        </p:tgtEl>
                                      </p:cBhvr>
                                    </p:animEffect>
                                  </p:childTnLst>
                                </p:cTn>
                              </p:par>
                            </p:childTnLst>
                          </p:cTn>
                        </p:par>
                      </p:childTnLst>
                    </p:cTn>
                  </p:par>
                  <p:par>
                    <p:cTn id="54" fill="hold">
                      <p:stCondLst>
                        <p:cond delay="indefinite"/>
                      </p:stCondLst>
                      <p:childTnLst>
                        <p:par>
                          <p:cTn id="55" fill="hold">
                            <p:stCondLst>
                              <p:cond delay="0"/>
                            </p:stCondLst>
                            <p:childTnLst>
                              <p:par>
                                <p:cTn id="56" presetID="21" presetClass="entr" presetSubtype="4" fill="hold" nodeType="clickEffect">
                                  <p:stCondLst>
                                    <p:cond delay="0"/>
                                  </p:stCondLst>
                                  <p:childTnLst>
                                    <p:set>
                                      <p:cBhvr>
                                        <p:cTn id="57" dur="1" fill="hold">
                                          <p:stCondLst>
                                            <p:cond delay="0"/>
                                          </p:stCondLst>
                                        </p:cTn>
                                        <p:tgtEl>
                                          <p:spTgt spid="34822"/>
                                        </p:tgtEl>
                                        <p:attrNameLst>
                                          <p:attrName>style.visibility</p:attrName>
                                        </p:attrNameLst>
                                      </p:cBhvr>
                                      <p:to>
                                        <p:strVal val="visible"/>
                                      </p:to>
                                    </p:set>
                                    <p:animEffect transition="in" filter="wheel(4)">
                                      <p:cBhvr>
                                        <p:cTn id="58" dur="2000"/>
                                        <p:tgtEl>
                                          <p:spTgt spid="34822"/>
                                        </p:tgtEl>
                                      </p:cBhvr>
                                    </p:animEffect>
                                  </p:childTnLst>
                                </p:cTn>
                              </p:par>
                            </p:childTnLst>
                          </p:cTn>
                        </p:par>
                      </p:childTnLst>
                    </p:cTn>
                  </p:par>
                  <p:par>
                    <p:cTn id="59" fill="hold">
                      <p:stCondLst>
                        <p:cond delay="indefinite"/>
                      </p:stCondLst>
                      <p:childTnLst>
                        <p:par>
                          <p:cTn id="60" fill="hold">
                            <p:stCondLst>
                              <p:cond delay="0"/>
                            </p:stCondLst>
                            <p:childTnLst>
                              <p:par>
                                <p:cTn id="61" presetID="8" presetClass="entr" presetSubtype="16" fill="hold" nodeType="click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diamond(in)">
                                      <p:cBhvr>
                                        <p:cTn id="63" dur="2000"/>
                                        <p:tgtEl>
                                          <p:spTgt spid="17"/>
                                        </p:tgtEl>
                                      </p:cBhvr>
                                    </p:animEffect>
                                  </p:childTnLst>
                                </p:cTn>
                              </p:par>
                            </p:childTnLst>
                          </p:cTn>
                        </p:par>
                      </p:childTnLst>
                    </p:cTn>
                  </p:par>
                  <p:par>
                    <p:cTn id="64" fill="hold">
                      <p:stCondLst>
                        <p:cond delay="indefinite"/>
                      </p:stCondLst>
                      <p:childTnLst>
                        <p:par>
                          <p:cTn id="65" fill="hold">
                            <p:stCondLst>
                              <p:cond delay="0"/>
                            </p:stCondLst>
                            <p:childTnLst>
                              <p:par>
                                <p:cTn id="66" presetID="8" presetClass="entr" presetSubtype="16" fill="hold" nodeType="click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diamond(in)">
                                      <p:cBhvr>
                                        <p:cTn id="68" dur="2000"/>
                                        <p:tgtEl>
                                          <p:spTgt spid="19"/>
                                        </p:tgtEl>
                                      </p:cBhvr>
                                    </p:animEffect>
                                  </p:childTnLst>
                                </p:cTn>
                              </p:par>
                            </p:childTnLst>
                          </p:cTn>
                        </p:par>
                      </p:childTnLst>
                    </p:cTn>
                  </p:par>
                  <p:par>
                    <p:cTn id="69" fill="hold">
                      <p:stCondLst>
                        <p:cond delay="indefinite"/>
                      </p:stCondLst>
                      <p:childTnLst>
                        <p:par>
                          <p:cTn id="70" fill="hold">
                            <p:stCondLst>
                              <p:cond delay="0"/>
                            </p:stCondLst>
                            <p:childTnLst>
                              <p:par>
                                <p:cTn id="71" presetID="9" presetClass="entr" presetSubtype="0" fill="hold" grpId="0" nodeType="clickEffect">
                                  <p:stCondLst>
                                    <p:cond delay="0"/>
                                  </p:stCondLst>
                                  <p:childTnLst>
                                    <p:set>
                                      <p:cBhvr>
                                        <p:cTn id="72" dur="1" fill="hold">
                                          <p:stCondLst>
                                            <p:cond delay="0"/>
                                          </p:stCondLst>
                                        </p:cTn>
                                        <p:tgtEl>
                                          <p:spTgt spid="20"/>
                                        </p:tgtEl>
                                        <p:attrNameLst>
                                          <p:attrName>style.visibility</p:attrName>
                                        </p:attrNameLst>
                                      </p:cBhvr>
                                      <p:to>
                                        <p:strVal val="visible"/>
                                      </p:to>
                                    </p:set>
                                    <p:animEffect transition="in" filter="dissolve">
                                      <p:cBhvr>
                                        <p:cTn id="73" dur="500"/>
                                        <p:tgtEl>
                                          <p:spTgt spid="20"/>
                                        </p:tgtEl>
                                      </p:cBhvr>
                                    </p:animEffect>
                                  </p:childTnLst>
                                </p:cTn>
                              </p:par>
                            </p:childTnLst>
                          </p:cTn>
                        </p:par>
                      </p:childTnLst>
                    </p:cTn>
                  </p:par>
                  <p:par>
                    <p:cTn id="74" fill="hold">
                      <p:stCondLst>
                        <p:cond delay="indefinite"/>
                      </p:stCondLst>
                      <p:childTnLst>
                        <p:par>
                          <p:cTn id="75" fill="hold">
                            <p:stCondLst>
                              <p:cond delay="0"/>
                            </p:stCondLst>
                            <p:childTnLst>
                              <p:par>
                                <p:cTn id="76" presetID="21" presetClass="entr" presetSubtype="4" fill="hold" nodeType="clickEffect">
                                  <p:stCondLst>
                                    <p:cond delay="0"/>
                                  </p:stCondLst>
                                  <p:childTnLst>
                                    <p:set>
                                      <p:cBhvr>
                                        <p:cTn id="77" dur="1" fill="hold">
                                          <p:stCondLst>
                                            <p:cond delay="0"/>
                                          </p:stCondLst>
                                        </p:cTn>
                                        <p:tgtEl>
                                          <p:spTgt spid="34828"/>
                                        </p:tgtEl>
                                        <p:attrNameLst>
                                          <p:attrName>style.visibility</p:attrName>
                                        </p:attrNameLst>
                                      </p:cBhvr>
                                      <p:to>
                                        <p:strVal val="visible"/>
                                      </p:to>
                                    </p:set>
                                    <p:animEffect transition="in" filter="wheel(4)">
                                      <p:cBhvr>
                                        <p:cTn id="78" dur="2000"/>
                                        <p:tgtEl>
                                          <p:spTgt spid="34828"/>
                                        </p:tgtEl>
                                      </p:cBhvr>
                                    </p:animEffect>
                                  </p:childTnLst>
                                </p:cTn>
                              </p:par>
                            </p:childTnLst>
                          </p:cTn>
                        </p:par>
                      </p:childTnLst>
                    </p:cTn>
                  </p:par>
                  <p:par>
                    <p:cTn id="79" fill="hold">
                      <p:stCondLst>
                        <p:cond delay="indefinite"/>
                      </p:stCondLst>
                      <p:childTnLst>
                        <p:par>
                          <p:cTn id="80" fill="hold">
                            <p:stCondLst>
                              <p:cond delay="0"/>
                            </p:stCondLst>
                            <p:childTnLst>
                              <p:par>
                                <p:cTn id="81" presetID="8" presetClass="entr" presetSubtype="16" fill="hold" nodeType="clickEffect">
                                  <p:stCondLst>
                                    <p:cond delay="0"/>
                                  </p:stCondLst>
                                  <p:childTnLst>
                                    <p:set>
                                      <p:cBhvr>
                                        <p:cTn id="82" dur="1" fill="hold">
                                          <p:stCondLst>
                                            <p:cond delay="0"/>
                                          </p:stCondLst>
                                        </p:cTn>
                                        <p:tgtEl>
                                          <p:spTgt spid="21"/>
                                        </p:tgtEl>
                                        <p:attrNameLst>
                                          <p:attrName>style.visibility</p:attrName>
                                        </p:attrNameLst>
                                      </p:cBhvr>
                                      <p:to>
                                        <p:strVal val="visible"/>
                                      </p:to>
                                    </p:set>
                                    <p:animEffect transition="in" filter="diamond(in)">
                                      <p:cBhvr>
                                        <p:cTn id="83" dur="2000"/>
                                        <p:tgtEl>
                                          <p:spTgt spid="21"/>
                                        </p:tgtEl>
                                      </p:cBhvr>
                                    </p:animEffect>
                                  </p:childTnLst>
                                </p:cTn>
                              </p:par>
                            </p:childTnLst>
                          </p:cTn>
                        </p:par>
                      </p:childTnLst>
                    </p:cTn>
                  </p:par>
                  <p:par>
                    <p:cTn id="84" fill="hold">
                      <p:stCondLst>
                        <p:cond delay="indefinite"/>
                      </p:stCondLst>
                      <p:childTnLst>
                        <p:par>
                          <p:cTn id="85" fill="hold">
                            <p:stCondLst>
                              <p:cond delay="0"/>
                            </p:stCondLst>
                            <p:childTnLst>
                              <p:par>
                                <p:cTn id="86" presetID="8" presetClass="entr" presetSubtype="16" fill="hold" nodeType="clickEffect">
                                  <p:stCondLst>
                                    <p:cond delay="0"/>
                                  </p:stCondLst>
                                  <p:childTnLst>
                                    <p:set>
                                      <p:cBhvr>
                                        <p:cTn id="87" dur="1" fill="hold">
                                          <p:stCondLst>
                                            <p:cond delay="0"/>
                                          </p:stCondLst>
                                        </p:cTn>
                                        <p:tgtEl>
                                          <p:spTgt spid="14"/>
                                        </p:tgtEl>
                                        <p:attrNameLst>
                                          <p:attrName>style.visibility</p:attrName>
                                        </p:attrNameLst>
                                      </p:cBhvr>
                                      <p:to>
                                        <p:strVal val="visible"/>
                                      </p:to>
                                    </p:set>
                                    <p:animEffect transition="in" filter="diamond(in)">
                                      <p:cBhvr>
                                        <p:cTn id="88" dur="2000"/>
                                        <p:tgtEl>
                                          <p:spTgt spid="14"/>
                                        </p:tgtEl>
                                      </p:cBhvr>
                                    </p:animEffect>
                                  </p:childTnLst>
                                </p:cTn>
                              </p:par>
                            </p:childTnLst>
                          </p:cTn>
                        </p:par>
                      </p:childTnLst>
                    </p:cTn>
                  </p:par>
                  <p:par>
                    <p:cTn id="89" fill="hold">
                      <p:stCondLst>
                        <p:cond delay="indefinite"/>
                      </p:stCondLst>
                      <p:childTnLst>
                        <p:par>
                          <p:cTn id="90" fill="hold">
                            <p:stCondLst>
                              <p:cond delay="0"/>
                            </p:stCondLst>
                            <p:childTnLst>
                              <p:par>
                                <p:cTn id="91" presetID="9" presetClass="entr" presetSubtype="0" fill="hold" grpId="0" nodeType="clickEffect">
                                  <p:stCondLst>
                                    <p:cond delay="0"/>
                                  </p:stCondLst>
                                  <p:childTnLst>
                                    <p:set>
                                      <p:cBhvr>
                                        <p:cTn id="92" dur="1" fill="hold">
                                          <p:stCondLst>
                                            <p:cond delay="0"/>
                                          </p:stCondLst>
                                        </p:cTn>
                                        <p:tgtEl>
                                          <p:spTgt spid="27"/>
                                        </p:tgtEl>
                                        <p:attrNameLst>
                                          <p:attrName>style.visibility</p:attrName>
                                        </p:attrNameLst>
                                      </p:cBhvr>
                                      <p:to>
                                        <p:strVal val="visible"/>
                                      </p:to>
                                    </p:set>
                                    <p:animEffect transition="in" filter="dissolve">
                                      <p:cBhvr>
                                        <p:cTn id="93" dur="500"/>
                                        <p:tgtEl>
                                          <p:spTgt spid="27"/>
                                        </p:tgtEl>
                                      </p:cBhvr>
                                    </p:animEffect>
                                  </p:childTnLst>
                                </p:cTn>
                              </p:par>
                            </p:childTnLst>
                          </p:cTn>
                        </p:par>
                      </p:childTnLst>
                    </p:cTn>
                  </p:par>
                  <p:par>
                    <p:cTn id="94" fill="hold">
                      <p:stCondLst>
                        <p:cond delay="indefinite"/>
                      </p:stCondLst>
                      <p:childTnLst>
                        <p:par>
                          <p:cTn id="95" fill="hold">
                            <p:stCondLst>
                              <p:cond delay="0"/>
                            </p:stCondLst>
                            <p:childTnLst>
                              <p:par>
                                <p:cTn id="96" presetID="21" presetClass="entr" presetSubtype="4" fill="hold" nodeType="clickEffect">
                                  <p:stCondLst>
                                    <p:cond delay="0"/>
                                  </p:stCondLst>
                                  <p:childTnLst>
                                    <p:set>
                                      <p:cBhvr>
                                        <p:cTn id="97" dur="1" fill="hold">
                                          <p:stCondLst>
                                            <p:cond delay="0"/>
                                          </p:stCondLst>
                                        </p:cTn>
                                        <p:tgtEl>
                                          <p:spTgt spid="34824"/>
                                        </p:tgtEl>
                                        <p:attrNameLst>
                                          <p:attrName>style.visibility</p:attrName>
                                        </p:attrNameLst>
                                      </p:cBhvr>
                                      <p:to>
                                        <p:strVal val="visible"/>
                                      </p:to>
                                    </p:set>
                                    <p:animEffect transition="in" filter="wheel(4)">
                                      <p:cBhvr>
                                        <p:cTn id="98" dur="2000"/>
                                        <p:tgtEl>
                                          <p:spTgt spid="34824"/>
                                        </p:tgtEl>
                                      </p:cBhvr>
                                    </p:animEffect>
                                  </p:childTnLst>
                                </p:cTn>
                              </p:par>
                            </p:childTnLst>
                          </p:cTn>
                        </p:par>
                      </p:childTnLst>
                    </p:cTn>
                  </p:par>
                  <p:par>
                    <p:cTn id="99" fill="hold">
                      <p:stCondLst>
                        <p:cond delay="indefinite"/>
                      </p:stCondLst>
                      <p:childTnLst>
                        <p:par>
                          <p:cTn id="100" fill="hold">
                            <p:stCondLst>
                              <p:cond delay="0"/>
                            </p:stCondLst>
                            <p:childTnLst>
                              <p:par>
                                <p:cTn id="101" presetID="8" presetClass="entr" presetSubtype="16" fill="hold" nodeType="clickEffect">
                                  <p:stCondLst>
                                    <p:cond delay="0"/>
                                  </p:stCondLst>
                                  <p:childTnLst>
                                    <p:set>
                                      <p:cBhvr>
                                        <p:cTn id="102" dur="1" fill="hold">
                                          <p:stCondLst>
                                            <p:cond delay="0"/>
                                          </p:stCondLst>
                                        </p:cTn>
                                        <p:tgtEl>
                                          <p:spTgt spid="28"/>
                                        </p:tgtEl>
                                        <p:attrNameLst>
                                          <p:attrName>style.visibility</p:attrName>
                                        </p:attrNameLst>
                                      </p:cBhvr>
                                      <p:to>
                                        <p:strVal val="visible"/>
                                      </p:to>
                                    </p:set>
                                    <p:animEffect transition="in" filter="diamond(in)">
                                      <p:cBhvr>
                                        <p:cTn id="103" dur="2000"/>
                                        <p:tgtEl>
                                          <p:spTgt spid="28"/>
                                        </p:tgtEl>
                                      </p:cBhvr>
                                    </p:animEffect>
                                  </p:childTnLst>
                                </p:cTn>
                              </p:par>
                            </p:childTnLst>
                          </p:cTn>
                        </p:par>
                      </p:childTnLst>
                    </p:cTn>
                  </p:par>
                  <p:par>
                    <p:cTn id="104" fill="hold">
                      <p:stCondLst>
                        <p:cond delay="indefinite"/>
                      </p:stCondLst>
                      <p:childTnLst>
                        <p:par>
                          <p:cTn id="105" fill="hold">
                            <p:stCondLst>
                              <p:cond delay="0"/>
                            </p:stCondLst>
                            <p:childTnLst>
                              <p:par>
                                <p:cTn id="106" presetID="8" presetClass="entr" presetSubtype="16" fill="hold" nodeType="clickEffect">
                                  <p:stCondLst>
                                    <p:cond delay="0"/>
                                  </p:stCondLst>
                                  <p:childTnLst>
                                    <p:set>
                                      <p:cBhvr>
                                        <p:cTn id="107" dur="1" fill="hold">
                                          <p:stCondLst>
                                            <p:cond delay="0"/>
                                          </p:stCondLst>
                                        </p:cTn>
                                        <p:tgtEl>
                                          <p:spTgt spid="29"/>
                                        </p:tgtEl>
                                        <p:attrNameLst>
                                          <p:attrName>style.visibility</p:attrName>
                                        </p:attrNameLst>
                                      </p:cBhvr>
                                      <p:to>
                                        <p:strVal val="visible"/>
                                      </p:to>
                                    </p:set>
                                    <p:animEffect transition="in" filter="diamond(in)">
                                      <p:cBhvr>
                                        <p:cTn id="108" dur="2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6" grpId="0" animBg="1"/>
      <p:bldP spid="20" grpId="0" animBg="1"/>
      <p:bldP spid="27"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rlv.zcache.es/sagrada_biblia_pegatina-p217280879235565953envb3_400.jpg"/>
          <p:cNvPicPr>
            <a:picLocks noChangeAspect="1" noChangeArrowheads="1"/>
          </p:cNvPicPr>
          <p:nvPr/>
        </p:nvPicPr>
        <p:blipFill>
          <a:blip r:embed="rId2" cstate="print"/>
          <a:srcRect/>
          <a:stretch>
            <a:fillRect/>
          </a:stretch>
        </p:blipFill>
        <p:spPr bwMode="auto">
          <a:xfrm>
            <a:off x="0" y="1844824"/>
            <a:ext cx="2699792" cy="3312368"/>
          </a:xfrm>
          <a:prstGeom prst="rect">
            <a:avLst/>
          </a:prstGeom>
          <a:noFill/>
        </p:spPr>
      </p:pic>
      <p:sp>
        <p:nvSpPr>
          <p:cNvPr id="4" name="3 Rectángulo"/>
          <p:cNvSpPr/>
          <p:nvPr/>
        </p:nvSpPr>
        <p:spPr>
          <a:xfrm>
            <a:off x="1030149" y="188640"/>
            <a:ext cx="6982617" cy="523220"/>
          </a:xfrm>
          <a:prstGeom prst="rect">
            <a:avLst/>
          </a:prstGeom>
        </p:spPr>
        <p:style>
          <a:lnRef idx="2">
            <a:schemeClr val="accent1"/>
          </a:lnRef>
          <a:fillRef idx="1">
            <a:schemeClr val="lt1"/>
          </a:fillRef>
          <a:effectRef idx="0">
            <a:schemeClr val="accent1"/>
          </a:effectRef>
          <a:fontRef idx="minor">
            <a:schemeClr val="dk1"/>
          </a:fontRef>
        </p:style>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RECURSO: RECONSTRUIR UN TEXTO BIBLICO</a:t>
            </a:r>
          </a:p>
        </p:txBody>
      </p:sp>
      <p:sp>
        <p:nvSpPr>
          <p:cNvPr id="5" name="4 Rectángulo"/>
          <p:cNvSpPr/>
          <p:nvPr/>
        </p:nvSpPr>
        <p:spPr>
          <a:xfrm>
            <a:off x="3059832" y="1052736"/>
            <a:ext cx="5760640" cy="504056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s-ES" sz="2400" b="1" dirty="0" smtClean="0">
                <a:solidFill>
                  <a:schemeClr val="tx1"/>
                </a:solidFill>
                <a:latin typeface="Arial" pitchFamily="34" charset="0"/>
                <a:cs typeface="Arial" pitchFamily="34" charset="0"/>
              </a:rPr>
              <a:t>Mateo 28, 16-20</a:t>
            </a:r>
            <a:endParaRPr lang="es-ES" sz="2400" dirty="0" smtClean="0">
              <a:solidFill>
                <a:schemeClr val="tx1"/>
              </a:solidFill>
              <a:latin typeface="Arial" pitchFamily="34" charset="0"/>
              <a:cs typeface="Arial" pitchFamily="34" charset="0"/>
            </a:endParaRPr>
          </a:p>
          <a:p>
            <a:pPr algn="ctr"/>
            <a:endParaRPr lang="es-ES" sz="2000" dirty="0" smtClean="0">
              <a:solidFill>
                <a:schemeClr val="tx1"/>
              </a:solidFill>
              <a:latin typeface="Arial" pitchFamily="34" charset="0"/>
              <a:cs typeface="Arial" pitchFamily="34" charset="0"/>
            </a:endParaRPr>
          </a:p>
          <a:p>
            <a:pPr algn="just"/>
            <a:r>
              <a:rPr lang="es-ES" sz="2400" dirty="0" smtClean="0">
                <a:solidFill>
                  <a:schemeClr val="tx1"/>
                </a:solidFill>
                <a:latin typeface="Arial" pitchFamily="34" charset="0"/>
                <a:cs typeface="Arial" pitchFamily="34" charset="0"/>
              </a:rPr>
              <a:t>Los once discípulos se fueron a Galilea, al monte que Jesús le había indicado. Al verlo, ellos se postraron, pero algunos dudaron. Acercándose a ellos, Jesús les dijo: &lt;&lt;Se me ha dado todo poder en el cielo y la tierra. Id pues, y haced discípulos a todos los pueblos, bautizándolos en el nombre del Padre y del Hijo y del Espíritu Santo. Enseñándole a guardar todo lo que yo os he mandado. </a:t>
            </a:r>
          </a:p>
          <a:p>
            <a:pPr algn="ctr"/>
            <a:endParaRPr lang="es-ES" sz="1600" b="1" dirty="0" smtClean="0">
              <a:solidFill>
                <a:schemeClr val="tx1"/>
              </a:solidFill>
              <a:latin typeface="Arial" pitchFamily="34" charset="0"/>
              <a:cs typeface="Arial" pitchFamily="34" charset="0"/>
            </a:endParaRPr>
          </a:p>
        </p:txBody>
      </p:sp>
      <p:sp>
        <p:nvSpPr>
          <p:cNvPr id="6" name="5 Elipse"/>
          <p:cNvSpPr/>
          <p:nvPr/>
        </p:nvSpPr>
        <p:spPr>
          <a:xfrm>
            <a:off x="539552" y="980728"/>
            <a:ext cx="1152128" cy="9361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smtClean="0"/>
              <a:t>Tema </a:t>
            </a:r>
          </a:p>
          <a:p>
            <a:pPr algn="ctr"/>
            <a:r>
              <a:rPr lang="es-ES" sz="2000" b="1" dirty="0" smtClean="0"/>
              <a:t>2</a:t>
            </a:r>
            <a:endParaRPr lang="es-ES" sz="2000" b="1" dirty="0"/>
          </a:p>
        </p:txBody>
      </p:sp>
      <p:pic>
        <p:nvPicPr>
          <p:cNvPr id="7" name="Picture 4" descr="http://3.bp.blogspot.com/-kL3v8SFuU6E/TZkDzy1g2oI/AAAAAAAAAX4/ZoFn8xP6Ras/s1600/interrogacion.jpg"/>
          <p:cNvPicPr>
            <a:picLocks noChangeAspect="1" noChangeArrowheads="1"/>
          </p:cNvPicPr>
          <p:nvPr/>
        </p:nvPicPr>
        <p:blipFill>
          <a:blip r:embed="rId3" cstate="print"/>
          <a:srcRect/>
          <a:stretch>
            <a:fillRect/>
          </a:stretch>
        </p:blipFill>
        <p:spPr bwMode="auto">
          <a:xfrm>
            <a:off x="539552" y="5373216"/>
            <a:ext cx="1224136" cy="1267682"/>
          </a:xfrm>
          <a:prstGeom prst="rect">
            <a:avLst/>
          </a:prstGeom>
          <a:noFill/>
        </p:spPr>
      </p:pic>
      <p:sp>
        <p:nvSpPr>
          <p:cNvPr id="8" name="7 Rectángulo"/>
          <p:cNvSpPr/>
          <p:nvPr/>
        </p:nvSpPr>
        <p:spPr>
          <a:xfrm>
            <a:off x="2699792" y="6237312"/>
            <a:ext cx="5400600"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smtClean="0">
                <a:solidFill>
                  <a:schemeClr val="bg1"/>
                </a:solidFill>
              </a:rPr>
              <a:t>¿Qué preguntas hacemos?</a:t>
            </a:r>
            <a:endParaRPr lang="es-ES" sz="28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amond(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rlv.zcache.es/sagrada_biblia_pegatina-p217280879235565953envb3_400.jpg"/>
          <p:cNvPicPr>
            <a:picLocks noChangeAspect="1" noChangeArrowheads="1"/>
          </p:cNvPicPr>
          <p:nvPr/>
        </p:nvPicPr>
        <p:blipFill>
          <a:blip r:embed="rId2" cstate="print"/>
          <a:srcRect/>
          <a:stretch>
            <a:fillRect/>
          </a:stretch>
        </p:blipFill>
        <p:spPr bwMode="auto">
          <a:xfrm>
            <a:off x="0" y="1988840"/>
            <a:ext cx="2699792" cy="3312368"/>
          </a:xfrm>
          <a:prstGeom prst="rect">
            <a:avLst/>
          </a:prstGeom>
          <a:noFill/>
        </p:spPr>
      </p:pic>
      <p:sp>
        <p:nvSpPr>
          <p:cNvPr id="4" name="3 Rectángulo"/>
          <p:cNvSpPr/>
          <p:nvPr/>
        </p:nvSpPr>
        <p:spPr>
          <a:xfrm>
            <a:off x="1030149" y="188640"/>
            <a:ext cx="6982617" cy="523220"/>
          </a:xfrm>
          <a:prstGeom prst="rect">
            <a:avLst/>
          </a:prstGeom>
        </p:spPr>
        <p:style>
          <a:lnRef idx="2">
            <a:schemeClr val="accent1"/>
          </a:lnRef>
          <a:fillRef idx="1">
            <a:schemeClr val="lt1"/>
          </a:fillRef>
          <a:effectRef idx="0">
            <a:schemeClr val="accent1"/>
          </a:effectRef>
          <a:fontRef idx="minor">
            <a:schemeClr val="dk1"/>
          </a:fontRef>
        </p:style>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RECURSO: RECONSTRUIR UN TEXTO BIBLICO</a:t>
            </a:r>
          </a:p>
        </p:txBody>
      </p:sp>
      <p:sp>
        <p:nvSpPr>
          <p:cNvPr id="5" name="4 Rectángulo"/>
          <p:cNvSpPr/>
          <p:nvPr/>
        </p:nvSpPr>
        <p:spPr>
          <a:xfrm>
            <a:off x="2915816" y="1484784"/>
            <a:ext cx="5760640" cy="374441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s-ES" sz="2400" b="1" dirty="0" smtClean="0">
                <a:solidFill>
                  <a:schemeClr val="tx1"/>
                </a:solidFill>
                <a:latin typeface="Arial" pitchFamily="34" charset="0"/>
                <a:cs typeface="Arial" pitchFamily="34" charset="0"/>
              </a:rPr>
              <a:t>Lucas 1, 30-31.38.</a:t>
            </a:r>
            <a:endParaRPr lang="es-ES" sz="2400" dirty="0" smtClean="0">
              <a:solidFill>
                <a:schemeClr val="tx1"/>
              </a:solidFill>
              <a:latin typeface="Arial" pitchFamily="34" charset="0"/>
              <a:cs typeface="Arial" pitchFamily="34" charset="0"/>
            </a:endParaRPr>
          </a:p>
          <a:p>
            <a:pPr algn="ctr"/>
            <a:endParaRPr lang="es-ES" sz="2000" dirty="0" smtClean="0">
              <a:solidFill>
                <a:schemeClr val="tx1"/>
              </a:solidFill>
              <a:latin typeface="Arial" pitchFamily="34" charset="0"/>
              <a:cs typeface="Arial" pitchFamily="34" charset="0"/>
            </a:endParaRPr>
          </a:p>
          <a:p>
            <a:pPr algn="just"/>
            <a:r>
              <a:rPr lang="es-ES" sz="2400" dirty="0" smtClean="0">
                <a:solidFill>
                  <a:schemeClr val="tx1"/>
                </a:solidFill>
                <a:latin typeface="Arial" pitchFamily="34" charset="0"/>
                <a:cs typeface="Arial" pitchFamily="34" charset="0"/>
              </a:rPr>
              <a:t>El ángel le dijo: &lt;&lt;No temas, María, porque has encontrado gracia ante Dios. Concebirás en tu vientre y darás a luz un hijo, y le pondrás por nombre Jesús. María contestó: &lt;&lt;He aquí la esclava del Señor; hágase en mí según tu palabra&gt;&gt; Y el ángel se retiró</a:t>
            </a:r>
          </a:p>
          <a:p>
            <a:pPr algn="ctr"/>
            <a:endParaRPr lang="es-ES" sz="1600" b="1" dirty="0" smtClean="0">
              <a:solidFill>
                <a:schemeClr val="tx1"/>
              </a:solidFill>
              <a:latin typeface="Arial" pitchFamily="34" charset="0"/>
              <a:cs typeface="Arial" pitchFamily="34" charset="0"/>
            </a:endParaRPr>
          </a:p>
        </p:txBody>
      </p:sp>
      <p:sp>
        <p:nvSpPr>
          <p:cNvPr id="6" name="5 Elipse"/>
          <p:cNvSpPr/>
          <p:nvPr/>
        </p:nvSpPr>
        <p:spPr>
          <a:xfrm>
            <a:off x="539552" y="980728"/>
            <a:ext cx="1152128" cy="9361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smtClean="0"/>
              <a:t>Tema </a:t>
            </a:r>
          </a:p>
          <a:p>
            <a:pPr algn="ctr"/>
            <a:r>
              <a:rPr lang="es-ES" sz="2000" b="1" dirty="0" smtClean="0"/>
              <a:t>9</a:t>
            </a:r>
            <a:endParaRPr lang="es-ES" sz="2000" b="1" dirty="0"/>
          </a:p>
        </p:txBody>
      </p:sp>
      <p:sp>
        <p:nvSpPr>
          <p:cNvPr id="7" name="6 Rectángulo"/>
          <p:cNvSpPr/>
          <p:nvPr/>
        </p:nvSpPr>
        <p:spPr>
          <a:xfrm>
            <a:off x="3059832" y="6021288"/>
            <a:ext cx="5400600"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smtClean="0">
                <a:solidFill>
                  <a:schemeClr val="bg1"/>
                </a:solidFill>
              </a:rPr>
              <a:t>¿Qué preguntas hacemos?</a:t>
            </a:r>
            <a:endParaRPr lang="es-ES" sz="2800" dirty="0">
              <a:solidFill>
                <a:schemeClr val="bg1"/>
              </a:solidFill>
            </a:endParaRPr>
          </a:p>
        </p:txBody>
      </p:sp>
      <p:pic>
        <p:nvPicPr>
          <p:cNvPr id="8" name="Picture 4" descr="http://3.bp.blogspot.com/-kL3v8SFuU6E/TZkDzy1g2oI/AAAAAAAAAX4/ZoFn8xP6Ras/s1600/interrogacion.jpg"/>
          <p:cNvPicPr>
            <a:picLocks noChangeAspect="1" noChangeArrowheads="1"/>
          </p:cNvPicPr>
          <p:nvPr/>
        </p:nvPicPr>
        <p:blipFill>
          <a:blip r:embed="rId3" cstate="print"/>
          <a:srcRect/>
          <a:stretch>
            <a:fillRect/>
          </a:stretch>
        </p:blipFill>
        <p:spPr bwMode="auto">
          <a:xfrm>
            <a:off x="539552" y="5373216"/>
            <a:ext cx="1224136" cy="126768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amond(in)">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483768" y="332656"/>
            <a:ext cx="5995937" cy="954107"/>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ACTIVIDADES PARA PRESENTAR LA </a:t>
            </a:r>
          </a:p>
          <a:p>
            <a:pPr algn="ctr"/>
            <a:r>
              <a:rPr lang="es-ES"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PALABRA DE DIOS EN LA CATEQUESIS </a:t>
            </a:r>
          </a:p>
        </p:txBody>
      </p:sp>
      <p:pic>
        <p:nvPicPr>
          <p:cNvPr id="3" name="Picture 4" descr="http://html.rincondelvago.com/000020261.png"/>
          <p:cNvPicPr>
            <a:picLocks noChangeAspect="1" noChangeArrowheads="1"/>
          </p:cNvPicPr>
          <p:nvPr/>
        </p:nvPicPr>
        <p:blipFill>
          <a:blip r:embed="rId2" cstate="print"/>
          <a:srcRect/>
          <a:stretch>
            <a:fillRect/>
          </a:stretch>
        </p:blipFill>
        <p:spPr bwMode="auto">
          <a:xfrm flipH="1">
            <a:off x="323527" y="0"/>
            <a:ext cx="2181651" cy="1556792"/>
          </a:xfrm>
          <a:prstGeom prst="rect">
            <a:avLst/>
          </a:prstGeom>
          <a:noFill/>
        </p:spPr>
      </p:pic>
      <p:sp>
        <p:nvSpPr>
          <p:cNvPr id="4" name="3 Rectángulo"/>
          <p:cNvSpPr/>
          <p:nvPr/>
        </p:nvSpPr>
        <p:spPr>
          <a:xfrm>
            <a:off x="179512" y="260648"/>
            <a:ext cx="2376264" cy="1200329"/>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Texto con gestos</a:t>
            </a:r>
            <a:endParaRPr lang="es-ES" sz="36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9153" name="Rectangle 1"/>
          <p:cNvSpPr>
            <a:spLocks noChangeArrowheads="1"/>
          </p:cNvSpPr>
          <p:nvPr/>
        </p:nvSpPr>
        <p:spPr bwMode="auto">
          <a:xfrm>
            <a:off x="0" y="1556792"/>
            <a:ext cx="900100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b="0" i="0" u="none" strike="noStrike" cap="none" normalizeH="0" baseline="0" dirty="0" smtClean="0">
                <a:ln>
                  <a:noFill/>
                </a:ln>
                <a:solidFill>
                  <a:schemeClr val="tx1"/>
                </a:solidFill>
                <a:effectLst/>
                <a:latin typeface="Arial" pitchFamily="34" charset="0"/>
                <a:ea typeface="Calibri" pitchFamily="34" charset="0"/>
                <a:cs typeface="Arial" pitchFamily="34" charset="0"/>
              </a:rPr>
              <a:t>Como indica el título el catequista tiene preparado los textos que van a hacer cuando se proclame el texto pausadamente, o bien, puede leer el texto y pedirle a los niños que gestos harían para acompañar este texto. </a:t>
            </a:r>
            <a:endParaRPr kumimoji="0" lang="es-ES" b="0" i="0" u="none" strike="noStrike" cap="none" normalizeH="0" baseline="0" dirty="0" smtClean="0">
              <a:ln>
                <a:noFill/>
              </a:ln>
              <a:solidFill>
                <a:schemeClr val="tx1"/>
              </a:solidFill>
              <a:effectLst/>
              <a:latin typeface="Arial" pitchFamily="34" charset="0"/>
              <a:cs typeface="Arial" pitchFamily="34" charset="0"/>
            </a:endParaRPr>
          </a:p>
        </p:txBody>
      </p:sp>
      <p:sp>
        <p:nvSpPr>
          <p:cNvPr id="49154" name="Rectangle 2"/>
          <p:cNvSpPr>
            <a:spLocks noChangeArrowheads="1"/>
          </p:cNvSpPr>
          <p:nvPr/>
        </p:nvSpPr>
        <p:spPr bwMode="auto">
          <a:xfrm>
            <a:off x="395536" y="2564904"/>
            <a:ext cx="8424936" cy="39703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es-ES" b="0" i="0" u="none" strike="noStrike" cap="none" normalizeH="0" baseline="0" dirty="0" smtClean="0">
                <a:ln>
                  <a:noFill/>
                </a:ln>
                <a:solidFill>
                  <a:schemeClr val="tx1"/>
                </a:solidFill>
                <a:effectLst/>
                <a:latin typeface="Arial" pitchFamily="34" charset="0"/>
                <a:ea typeface="Calibri" pitchFamily="34" charset="0"/>
                <a:cs typeface="Arial" pitchFamily="34" charset="0"/>
              </a:rPr>
              <a:t>Su desarrollo se realiza de la siguiente manera:</a:t>
            </a:r>
            <a:endParaRPr kumimoji="0" lang="es-ES"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endParaRPr kumimoji="0" lang="es-ES" b="0" i="1"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es-ES" b="0" i="1" u="none" strike="noStrike" cap="none" normalizeH="0" baseline="0" dirty="0" smtClean="0">
                <a:ln>
                  <a:noFill/>
                </a:ln>
                <a:solidFill>
                  <a:schemeClr val="tx1"/>
                </a:solidFill>
                <a:effectLst/>
                <a:latin typeface="Arial" pitchFamily="34" charset="0"/>
                <a:ea typeface="Calibri" pitchFamily="34" charset="0"/>
                <a:cs typeface="Arial" pitchFamily="34" charset="0"/>
              </a:rPr>
              <a:t>Primero, </a:t>
            </a:r>
            <a:r>
              <a:rPr kumimoji="0" lang="es-ES" b="0" i="0" u="none" strike="noStrike" cap="none" normalizeH="0" baseline="0" dirty="0" smtClean="0">
                <a:ln>
                  <a:noFill/>
                </a:ln>
                <a:solidFill>
                  <a:schemeClr val="tx1"/>
                </a:solidFill>
                <a:effectLst/>
                <a:latin typeface="Arial" pitchFamily="34" charset="0"/>
                <a:ea typeface="Calibri" pitchFamily="34" charset="0"/>
                <a:cs typeface="Arial" pitchFamily="34" charset="0"/>
              </a:rPr>
              <a:t>enseña los gestos indicando con la palabra que se corresponde y explicándole que durante la lectura que sea cuando salga la palabra que se corresponde con el gesto ellos deberán hacerlo. </a:t>
            </a:r>
            <a:endParaRPr kumimoji="0" lang="es-ES"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endParaRPr kumimoji="0" lang="es-ES" b="0" i="1"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es-ES" b="0" i="1" u="none" strike="noStrike" cap="none" normalizeH="0" baseline="0" dirty="0" smtClean="0">
                <a:ln>
                  <a:noFill/>
                </a:ln>
                <a:solidFill>
                  <a:schemeClr val="tx1"/>
                </a:solidFill>
                <a:effectLst/>
                <a:latin typeface="Arial" pitchFamily="34" charset="0"/>
                <a:ea typeface="Calibri" pitchFamily="34" charset="0"/>
                <a:cs typeface="Arial" pitchFamily="34" charset="0"/>
              </a:rPr>
              <a:t>Segundo, </a:t>
            </a:r>
            <a:r>
              <a:rPr kumimoji="0" lang="es-ES" b="0" i="0" u="none" strike="noStrike" cap="none" normalizeH="0" baseline="0" dirty="0" smtClean="0">
                <a:ln>
                  <a:noFill/>
                </a:ln>
                <a:solidFill>
                  <a:schemeClr val="tx1"/>
                </a:solidFill>
                <a:effectLst/>
                <a:latin typeface="Arial" pitchFamily="34" charset="0"/>
                <a:ea typeface="Calibri" pitchFamily="34" charset="0"/>
                <a:cs typeface="Arial" pitchFamily="34" charset="0"/>
              </a:rPr>
              <a:t>hace un ensayo leyendo el texto y pidiéndoles a los niños que hagan los gestos. Aquí estamos consiguiendo que los niños escuchen varias veces el texto y se queden con lo más importante. Después de varios ensayos lo hace definitivamente. </a:t>
            </a:r>
            <a:endParaRPr kumimoji="0" lang="es-ES"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endParaRPr kumimoji="0" lang="es-ES" b="0" i="1"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es-ES" b="0" i="1" u="none" strike="noStrike" cap="none" normalizeH="0" baseline="0" dirty="0" smtClean="0">
                <a:ln>
                  <a:noFill/>
                </a:ln>
                <a:solidFill>
                  <a:schemeClr val="tx1"/>
                </a:solidFill>
                <a:effectLst/>
                <a:latin typeface="Arial" pitchFamily="34" charset="0"/>
                <a:ea typeface="Calibri" pitchFamily="34" charset="0"/>
                <a:cs typeface="Arial" pitchFamily="34" charset="0"/>
              </a:rPr>
              <a:t>Tercero, </a:t>
            </a:r>
            <a:r>
              <a:rPr kumimoji="0" lang="es-ES" b="0" i="0" u="none" strike="noStrike" cap="none" normalizeH="0" baseline="0" dirty="0" smtClean="0">
                <a:ln>
                  <a:noFill/>
                </a:ln>
                <a:solidFill>
                  <a:schemeClr val="tx1"/>
                </a:solidFill>
                <a:effectLst/>
                <a:latin typeface="Arial" pitchFamily="34" charset="0"/>
                <a:ea typeface="Calibri" pitchFamily="34" charset="0"/>
                <a:cs typeface="Arial" pitchFamily="34" charset="0"/>
              </a:rPr>
              <a:t>el catequista pregunta al grupo: ¿Qué personas intervienen? ¿Qué les ha llamado más la atención del texto? ¿Qué mensaje enseña? ¿Cómo viven ese mensaje?</a:t>
            </a:r>
            <a:endParaRPr kumimoji="0" lang="es-ES"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edg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528781" y="260648"/>
            <a:ext cx="4075155" cy="923330"/>
          </a:xfrm>
          <a:prstGeom prst="rect">
            <a:avLst/>
          </a:prstGeom>
          <a:noFill/>
        </p:spPr>
        <p:txBody>
          <a:bodyPr wrap="none" lIns="91440" tIns="45720" rIns="91440" bIns="45720">
            <a:spAutoFit/>
          </a:bodyPr>
          <a:lstStyle/>
          <a:p>
            <a:pPr algn="ctr"/>
            <a:r>
              <a:rPr lang="es-E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Mc. 12, 41-44</a:t>
            </a:r>
            <a:endParaRPr lang="es-ES"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4" name="3 Rectángulo"/>
          <p:cNvSpPr/>
          <p:nvPr/>
        </p:nvSpPr>
        <p:spPr>
          <a:xfrm>
            <a:off x="2771800" y="1268760"/>
            <a:ext cx="3600400"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dirty="0" smtClean="0"/>
              <a:t>Textos acompañados con Gestos</a:t>
            </a:r>
            <a:endParaRPr lang="es-ES" sz="2000" dirty="0"/>
          </a:p>
        </p:txBody>
      </p:sp>
      <p:sp>
        <p:nvSpPr>
          <p:cNvPr id="5" name="4 Rectángulo"/>
          <p:cNvSpPr/>
          <p:nvPr/>
        </p:nvSpPr>
        <p:spPr>
          <a:xfrm>
            <a:off x="1115616" y="1988840"/>
            <a:ext cx="7416824" cy="367240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2400" dirty="0" smtClean="0">
                <a:solidFill>
                  <a:schemeClr val="tx1"/>
                </a:solidFill>
                <a:latin typeface="Arial" pitchFamily="34" charset="0"/>
                <a:cs typeface="Arial" pitchFamily="34" charset="0"/>
              </a:rPr>
              <a:t>Estando Jesús sentado enfrente de las arcas para las ofrendas, observaba a la gente que iba echando dinero: muchos ricos echaban mucho; se acercó una viuda pobre y echó dos monedillas, es decir, un cuadrante. Llamando a sus discípulos, les dijo: &lt;&lt;En verdad os digo que esta viuda pobre ha echado en el arca de las ofrendas más que nadie. Porque los demás han echado de lo que les sobra, pero esta, que pasa necesidad, ha echado todo lo que tenía para vivir&gt;&gt;</a:t>
            </a:r>
          </a:p>
        </p:txBody>
      </p:sp>
      <p:pic>
        <p:nvPicPr>
          <p:cNvPr id="6" name="Picture 4" descr="http://3.bp.blogspot.com/-kL3v8SFuU6E/TZkDzy1g2oI/AAAAAAAAAX4/ZoFn8xP6Ras/s1600/interrogacion.jpg"/>
          <p:cNvPicPr>
            <a:picLocks noChangeAspect="1" noChangeArrowheads="1"/>
          </p:cNvPicPr>
          <p:nvPr/>
        </p:nvPicPr>
        <p:blipFill>
          <a:blip r:embed="rId2" cstate="print"/>
          <a:srcRect/>
          <a:stretch>
            <a:fillRect/>
          </a:stretch>
        </p:blipFill>
        <p:spPr bwMode="auto">
          <a:xfrm>
            <a:off x="0" y="5563181"/>
            <a:ext cx="1043608" cy="1134356"/>
          </a:xfrm>
          <a:prstGeom prst="rect">
            <a:avLst/>
          </a:prstGeom>
          <a:noFill/>
        </p:spPr>
      </p:pic>
      <p:sp>
        <p:nvSpPr>
          <p:cNvPr id="7" name="6 Rectángulo"/>
          <p:cNvSpPr/>
          <p:nvPr/>
        </p:nvSpPr>
        <p:spPr>
          <a:xfrm>
            <a:off x="2339752" y="5877272"/>
            <a:ext cx="5400600"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smtClean="0">
                <a:solidFill>
                  <a:schemeClr val="bg1"/>
                </a:solidFill>
              </a:rPr>
              <a:t>¿Qué  pregunta hacemos?</a:t>
            </a:r>
            <a:endParaRPr lang="es-ES" sz="2800" dirty="0">
              <a:solidFill>
                <a:schemeClr val="bg1"/>
              </a:solidFill>
            </a:endParaRPr>
          </a:p>
        </p:txBody>
      </p:sp>
      <p:sp>
        <p:nvSpPr>
          <p:cNvPr id="8" name="7 Elipse"/>
          <p:cNvSpPr/>
          <p:nvPr/>
        </p:nvSpPr>
        <p:spPr>
          <a:xfrm>
            <a:off x="539552" y="548680"/>
            <a:ext cx="1152128" cy="9361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smtClean="0"/>
              <a:t>Tema </a:t>
            </a:r>
          </a:p>
          <a:p>
            <a:pPr algn="ctr"/>
            <a:r>
              <a:rPr lang="es-ES" sz="2000" b="1" dirty="0" smtClean="0"/>
              <a:t>18</a:t>
            </a:r>
            <a:endParaRPr lang="es-ES"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edge">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ssolv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098646" y="260648"/>
            <a:ext cx="2935420" cy="923330"/>
          </a:xfrm>
          <a:prstGeom prst="rect">
            <a:avLst/>
          </a:prstGeom>
          <a:noFill/>
        </p:spPr>
        <p:txBody>
          <a:bodyPr wrap="none" lIns="91440" tIns="45720" rIns="91440" bIns="45720">
            <a:spAutoFit/>
          </a:bodyPr>
          <a:lstStyle/>
          <a:p>
            <a:pPr algn="ctr"/>
            <a:r>
              <a:rPr lang="es-ES" sz="54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Hb. 1, 1-2</a:t>
            </a:r>
            <a:endParaRPr lang="es-ES"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4" name="3 Rectángulo"/>
          <p:cNvSpPr/>
          <p:nvPr/>
        </p:nvSpPr>
        <p:spPr>
          <a:xfrm>
            <a:off x="2771800" y="1268760"/>
            <a:ext cx="3600400"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dirty="0" smtClean="0"/>
              <a:t>Textos acompañados con Gestos</a:t>
            </a:r>
            <a:endParaRPr lang="es-ES" sz="2000" dirty="0"/>
          </a:p>
        </p:txBody>
      </p:sp>
      <p:sp>
        <p:nvSpPr>
          <p:cNvPr id="5" name="4 Rectángulo"/>
          <p:cNvSpPr/>
          <p:nvPr/>
        </p:nvSpPr>
        <p:spPr>
          <a:xfrm>
            <a:off x="1331640" y="1988840"/>
            <a:ext cx="6840760" cy="23042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2400" dirty="0" smtClean="0">
                <a:solidFill>
                  <a:schemeClr val="tx1"/>
                </a:solidFill>
                <a:latin typeface="Arial" pitchFamily="34" charset="0"/>
                <a:cs typeface="Arial" pitchFamily="34" charset="0"/>
              </a:rPr>
              <a:t>En muchas ocasiones y de muchas maneras habló Dios antiguamente a los padres por los profetas. En esta etapa final, nos ha hablado por el Hijo, al que ha nombrado heredero de todo, y por medio del cual ha realizado los siglos.</a:t>
            </a:r>
          </a:p>
        </p:txBody>
      </p:sp>
      <p:pic>
        <p:nvPicPr>
          <p:cNvPr id="6" name="Picture 4" descr="http://3.bp.blogspot.com/-kL3v8SFuU6E/TZkDzy1g2oI/AAAAAAAAAX4/ZoFn8xP6Ras/s1600/interrogacion.jpg"/>
          <p:cNvPicPr>
            <a:picLocks noChangeAspect="1" noChangeArrowheads="1"/>
          </p:cNvPicPr>
          <p:nvPr/>
        </p:nvPicPr>
        <p:blipFill>
          <a:blip r:embed="rId2" cstate="print"/>
          <a:srcRect/>
          <a:stretch>
            <a:fillRect/>
          </a:stretch>
        </p:blipFill>
        <p:spPr bwMode="auto">
          <a:xfrm>
            <a:off x="323528" y="4725144"/>
            <a:ext cx="1152128" cy="1252313"/>
          </a:xfrm>
          <a:prstGeom prst="rect">
            <a:avLst/>
          </a:prstGeom>
          <a:noFill/>
        </p:spPr>
      </p:pic>
      <p:sp>
        <p:nvSpPr>
          <p:cNvPr id="7" name="6 Rectángulo"/>
          <p:cNvSpPr/>
          <p:nvPr/>
        </p:nvSpPr>
        <p:spPr>
          <a:xfrm>
            <a:off x="2339752" y="5445224"/>
            <a:ext cx="5400600"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smtClean="0">
                <a:solidFill>
                  <a:schemeClr val="bg1"/>
                </a:solidFill>
              </a:rPr>
              <a:t>¿Qué  pregunta hacemos?</a:t>
            </a:r>
            <a:endParaRPr lang="es-ES" sz="2800" dirty="0">
              <a:solidFill>
                <a:schemeClr val="bg1"/>
              </a:solidFill>
            </a:endParaRPr>
          </a:p>
        </p:txBody>
      </p:sp>
      <p:sp>
        <p:nvSpPr>
          <p:cNvPr id="8" name="7 Elipse"/>
          <p:cNvSpPr/>
          <p:nvPr/>
        </p:nvSpPr>
        <p:spPr>
          <a:xfrm>
            <a:off x="539552" y="548680"/>
            <a:ext cx="1152128" cy="9361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smtClean="0"/>
              <a:t>Tema </a:t>
            </a:r>
          </a:p>
          <a:p>
            <a:pPr algn="ctr"/>
            <a:r>
              <a:rPr lang="es-ES" sz="2000" b="1" dirty="0" smtClean="0"/>
              <a:t>3</a:t>
            </a:r>
            <a:endParaRPr lang="es-ES"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edge">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ssolv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978957" y="44624"/>
            <a:ext cx="5228419" cy="830997"/>
          </a:xfrm>
          <a:prstGeom prst="rect">
            <a:avLst/>
          </a:prstGeom>
          <a:noFill/>
        </p:spPr>
        <p:txBody>
          <a:bodyPr wrap="none" lIns="91440" tIns="45720" rIns="91440" bIns="45720">
            <a:spAutoFit/>
          </a:bodyPr>
          <a:lstStyle/>
          <a:p>
            <a:pPr algn="ctr"/>
            <a:r>
              <a:rPr lang="es-ES" sz="4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MATEO 6, 1-6.16-18</a:t>
            </a:r>
          </a:p>
        </p:txBody>
      </p:sp>
      <p:sp>
        <p:nvSpPr>
          <p:cNvPr id="3" name="2 Rectángulo"/>
          <p:cNvSpPr/>
          <p:nvPr/>
        </p:nvSpPr>
        <p:spPr>
          <a:xfrm>
            <a:off x="467544" y="836712"/>
            <a:ext cx="8208912" cy="5632311"/>
          </a:xfrm>
          <a:prstGeom prst="rect">
            <a:avLst/>
          </a:prstGeom>
        </p:spPr>
        <p:txBody>
          <a:bodyPr wrap="square">
            <a:spAutoFit/>
          </a:bodyPr>
          <a:lstStyle/>
          <a:p>
            <a:pPr algn="just"/>
            <a:r>
              <a:rPr lang="es-ES" sz="2000" dirty="0" smtClean="0">
                <a:solidFill>
                  <a:schemeClr val="accent2"/>
                </a:solidFill>
              </a:rPr>
              <a:t>En aquel tiempo, dijo Jesús a sus discípulos: «Cuidad de no practicar vuestra justicia delante de los hombres para ser vistos por ellos; de lo contrario, no tendréis recompensa de vuestro Padre celestial. </a:t>
            </a:r>
            <a:r>
              <a:rPr lang="es-ES" sz="2000" dirty="0" smtClean="0">
                <a:solidFill>
                  <a:schemeClr val="accent1">
                    <a:lumMod val="75000"/>
                  </a:schemeClr>
                </a:solidFill>
              </a:rPr>
              <a:t>Por tanto, cuando hagas limosna, no vayas tocando la trompeta por delante, como hacen los hipócritas en las sinagogas y por las calles, con el fin de ser honrados por los hombres; os aseguro que ya han recibido su paga. </a:t>
            </a:r>
            <a:r>
              <a:rPr lang="es-ES" sz="2000" dirty="0" smtClean="0">
                <a:solidFill>
                  <a:srgbClr val="00B050"/>
                </a:solidFill>
              </a:rPr>
              <a:t>Tú, en cambio, cuando hagas limosna, que no sepa tu mano izquierda lo que hace tu derecha; así tu limosna quedará en secreto, y tu Padre, que ve en lo secreto, te lo pagará. </a:t>
            </a:r>
            <a:r>
              <a:rPr lang="es-ES" sz="2000" dirty="0" smtClean="0">
                <a:solidFill>
                  <a:srgbClr val="FF0000"/>
                </a:solidFill>
              </a:rPr>
              <a:t>Cuando recéis, no seáis como los hipócritas, a quienes les gusta rezar de pie en las sinagogas y en las esquinas de las plazas, para que los vea la gente. Os aseguro que ya han recibido su paga. </a:t>
            </a:r>
            <a:r>
              <a:rPr lang="es-ES" sz="2000" dirty="0" smtClean="0">
                <a:solidFill>
                  <a:schemeClr val="tx2"/>
                </a:solidFill>
              </a:rPr>
              <a:t>Tú, cuando vayas a rezar, entra en tu aposento, cierra la puerta y reza a tu Padre, que está en lo escondido, y tu Padre, que ve en lo escondido, te lo pagará. </a:t>
            </a:r>
            <a:r>
              <a:rPr lang="es-ES" sz="2000" dirty="0" smtClean="0">
                <a:solidFill>
                  <a:srgbClr val="7030A0"/>
                </a:solidFill>
              </a:rPr>
              <a:t>Cuando ayunéis, no andéis cabizbajos, como los hipócritas que desfiguran su cara para hacer ver a la gente que ayunan. Os aseguro que ya han recibido su paga. </a:t>
            </a:r>
            <a:r>
              <a:rPr lang="es-ES" sz="2000" dirty="0" smtClean="0">
                <a:solidFill>
                  <a:schemeClr val="accent6">
                    <a:lumMod val="50000"/>
                  </a:schemeClr>
                </a:solidFill>
              </a:rPr>
              <a:t>Tú, en cambio, cuando ayunes, perfúmate la cabeza y lávate la cara, para que tu ayuno lo note, no la gente, sino tu Padre, que está en lo escondido; y tu Padre, que ve en lo escondido, te recompensara.»</a:t>
            </a:r>
            <a:endParaRPr lang="es-ES" sz="2000" dirty="0">
              <a:solidFill>
                <a:schemeClr val="accent6">
                  <a:lumMod val="50000"/>
                </a:schemeClr>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411760" y="260648"/>
            <a:ext cx="4309193" cy="923330"/>
          </a:xfrm>
          <a:prstGeom prst="rect">
            <a:avLst/>
          </a:prstGeom>
          <a:noFill/>
        </p:spPr>
        <p:txBody>
          <a:bodyPr wrap="none" lIns="91440" tIns="45720" rIns="91440" bIns="45720">
            <a:spAutoFit/>
          </a:bodyPr>
          <a:lstStyle/>
          <a:p>
            <a:pPr algn="ctr"/>
            <a:r>
              <a:rPr lang="es-ES"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Juan 15, 12-17</a:t>
            </a:r>
            <a:endParaRPr lang="es-ES"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4" name="3 Rectángulo"/>
          <p:cNvSpPr/>
          <p:nvPr/>
        </p:nvSpPr>
        <p:spPr>
          <a:xfrm>
            <a:off x="2771800" y="1268760"/>
            <a:ext cx="3600400" cy="432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dirty="0" smtClean="0"/>
              <a:t>Textos acompañados con Gestos</a:t>
            </a:r>
            <a:endParaRPr lang="es-ES" sz="2000" dirty="0"/>
          </a:p>
        </p:txBody>
      </p:sp>
      <p:sp>
        <p:nvSpPr>
          <p:cNvPr id="5" name="4 Rectángulo"/>
          <p:cNvSpPr/>
          <p:nvPr/>
        </p:nvSpPr>
        <p:spPr>
          <a:xfrm>
            <a:off x="1331640" y="1988840"/>
            <a:ext cx="6840760" cy="252028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2000" dirty="0" smtClean="0">
                <a:solidFill>
                  <a:schemeClr val="tx1"/>
                </a:solidFill>
              </a:rPr>
              <a:t>Mi mandamiento es éste: Amaos los unos a los otros, como yo os he amado. Nadie tiene amor más grande que quien da la vida por sus amigos. Vosotros sois mis amigos, si hacéis lo que yo os mando. Desde ahora os llamo amigos, porque os he dado a conocer todo lo que he oído a mi Padre. No me elegisteis vosotros a mí; fui yo quien os elegí a vosotros. Lo que os mando es esto: que os améis los unos a los otros. </a:t>
            </a:r>
          </a:p>
        </p:txBody>
      </p:sp>
      <p:pic>
        <p:nvPicPr>
          <p:cNvPr id="6" name="Picture 4" descr="http://3.bp.blogspot.com/-kL3v8SFuU6E/TZkDzy1g2oI/AAAAAAAAAX4/ZoFn8xP6Ras/s1600/interrogacion.jpg"/>
          <p:cNvPicPr>
            <a:picLocks noChangeAspect="1" noChangeArrowheads="1"/>
          </p:cNvPicPr>
          <p:nvPr/>
        </p:nvPicPr>
        <p:blipFill>
          <a:blip r:embed="rId2" cstate="print"/>
          <a:srcRect/>
          <a:stretch>
            <a:fillRect/>
          </a:stretch>
        </p:blipFill>
        <p:spPr bwMode="auto">
          <a:xfrm>
            <a:off x="323528" y="5157192"/>
            <a:ext cx="1152128" cy="1252313"/>
          </a:xfrm>
          <a:prstGeom prst="rect">
            <a:avLst/>
          </a:prstGeom>
          <a:noFill/>
        </p:spPr>
      </p:pic>
      <p:sp>
        <p:nvSpPr>
          <p:cNvPr id="7" name="6 Rectángulo"/>
          <p:cNvSpPr/>
          <p:nvPr/>
        </p:nvSpPr>
        <p:spPr>
          <a:xfrm>
            <a:off x="2123728" y="5445224"/>
            <a:ext cx="5400600"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smtClean="0">
                <a:solidFill>
                  <a:schemeClr val="bg1"/>
                </a:solidFill>
              </a:rPr>
              <a:t>¿Qué  pregunta hacemos?</a:t>
            </a:r>
            <a:endParaRPr lang="es-ES" sz="2800" dirty="0">
              <a:solidFill>
                <a:schemeClr val="bg1"/>
              </a:solidFill>
            </a:endParaRPr>
          </a:p>
        </p:txBody>
      </p:sp>
      <p:sp>
        <p:nvSpPr>
          <p:cNvPr id="8" name="7 Elipse"/>
          <p:cNvSpPr/>
          <p:nvPr/>
        </p:nvSpPr>
        <p:spPr>
          <a:xfrm>
            <a:off x="539552" y="548680"/>
            <a:ext cx="1152128" cy="9361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smtClean="0"/>
              <a:t>Tema </a:t>
            </a:r>
          </a:p>
          <a:p>
            <a:pPr algn="ctr"/>
            <a:r>
              <a:rPr lang="es-ES" sz="2000" b="1" dirty="0" smtClean="0"/>
              <a:t>30</a:t>
            </a:r>
            <a:endParaRPr lang="es-ES"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edge">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ssolv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483768" y="332656"/>
            <a:ext cx="5995937" cy="954107"/>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ACTIVIDADES PARA PRESENTAR LA </a:t>
            </a:r>
          </a:p>
          <a:p>
            <a:pPr algn="ctr"/>
            <a:r>
              <a:rPr lang="es-ES" sz="2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PALABRA DE DIOS EN LA CATEQUESIS </a:t>
            </a:r>
          </a:p>
        </p:txBody>
      </p:sp>
      <p:pic>
        <p:nvPicPr>
          <p:cNvPr id="3" name="Picture 2" descr="http://www.fotocasion.es/static/img/articulos/2594.jpg"/>
          <p:cNvPicPr>
            <a:picLocks noChangeAspect="1" noChangeArrowheads="1"/>
          </p:cNvPicPr>
          <p:nvPr/>
        </p:nvPicPr>
        <p:blipFill>
          <a:blip r:embed="rId2" cstate="print"/>
          <a:srcRect/>
          <a:stretch>
            <a:fillRect/>
          </a:stretch>
        </p:blipFill>
        <p:spPr bwMode="auto">
          <a:xfrm>
            <a:off x="251520" y="188640"/>
            <a:ext cx="2160240" cy="1395536"/>
          </a:xfrm>
          <a:prstGeom prst="rect">
            <a:avLst/>
          </a:prstGeom>
          <a:noFill/>
        </p:spPr>
      </p:pic>
      <p:sp>
        <p:nvSpPr>
          <p:cNvPr id="4" name="3 Rectángulo"/>
          <p:cNvSpPr/>
          <p:nvPr/>
        </p:nvSpPr>
        <p:spPr>
          <a:xfrm>
            <a:off x="-252536" y="548680"/>
            <a:ext cx="3150096" cy="954107"/>
          </a:xfrm>
          <a:prstGeom prst="rect">
            <a:avLst/>
          </a:prstGeom>
        </p:spPr>
        <p:txBody>
          <a:bodyPr wrap="square">
            <a:spAutoFit/>
          </a:bodyPr>
          <a:lstStyle/>
          <a:p>
            <a:pPr algn="ctr"/>
            <a:r>
              <a:rPr lang="es-ES" sz="28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Diapositivas</a:t>
            </a:r>
          </a:p>
          <a:p>
            <a:pPr algn="ctr"/>
            <a:r>
              <a:rPr lang="es-ES" sz="2800" b="1" spc="5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rPr>
              <a:t>En vivo</a:t>
            </a:r>
            <a:endParaRPr lang="es-ES" sz="28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endParaRPr>
          </a:p>
        </p:txBody>
      </p:sp>
      <p:sp>
        <p:nvSpPr>
          <p:cNvPr id="5" name="4 Rectángulo"/>
          <p:cNvSpPr/>
          <p:nvPr/>
        </p:nvSpPr>
        <p:spPr>
          <a:xfrm>
            <a:off x="539552" y="1700808"/>
            <a:ext cx="7992888" cy="1569660"/>
          </a:xfrm>
          <a:prstGeom prst="rect">
            <a:avLst/>
          </a:prstGeom>
        </p:spPr>
        <p:txBody>
          <a:bodyPr wrap="square">
            <a:spAutoFit/>
          </a:bodyPr>
          <a:lstStyle/>
          <a:p>
            <a:pPr algn="just"/>
            <a:r>
              <a:rPr lang="es-ES" sz="1600" dirty="0" smtClean="0">
                <a:latin typeface="Arial" pitchFamily="34" charset="0"/>
                <a:cs typeface="Arial" pitchFamily="34" charset="0"/>
              </a:rPr>
              <a:t>Como indica su nombre se trata de hacer el efecto de una diapositiva con los miembros del grupo. Para desarrollar esta actividad es necesario: Dos personas que va a sostener un soco de dormir o una manta que al efecto de un sonido la bajan o suben; tener desarrollado el texto coincidiendo con cada dispositiva o escena para que los niños salgan en cada una de ellas sin hablar ni moverse. Esta actividad desarrolla la creatividad y la participación de todos los miembros del grupo. </a:t>
            </a:r>
            <a:endParaRPr lang="es-ES" sz="1600" dirty="0">
              <a:latin typeface="Arial" pitchFamily="34" charset="0"/>
              <a:cs typeface="Arial" pitchFamily="34" charset="0"/>
            </a:endParaRPr>
          </a:p>
        </p:txBody>
      </p:sp>
      <p:sp>
        <p:nvSpPr>
          <p:cNvPr id="48129" name="Rectangle 1"/>
          <p:cNvSpPr>
            <a:spLocks noChangeArrowheads="1"/>
          </p:cNvSpPr>
          <p:nvPr/>
        </p:nvSpPr>
        <p:spPr bwMode="auto">
          <a:xfrm>
            <a:off x="539552" y="3441680"/>
            <a:ext cx="8136904"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kumimoji="0" lang="es-ES" b="0" i="0" u="none" strike="noStrike" cap="none" normalizeH="0" baseline="0" dirty="0" smtClean="0">
                <a:ln>
                  <a:noFill/>
                </a:ln>
                <a:solidFill>
                  <a:schemeClr val="tx1"/>
                </a:solidFill>
                <a:effectLst/>
                <a:latin typeface="Arial" pitchFamily="34" charset="0"/>
                <a:ea typeface="Calibri" pitchFamily="34" charset="0"/>
                <a:cs typeface="Arial" pitchFamily="34" charset="0"/>
              </a:rPr>
              <a:t>Su desarrollo se realiza de la siguiente manera: </a:t>
            </a:r>
            <a:endParaRPr kumimoji="0" lang="es-ES"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endParaRPr kumimoji="0" lang="es-ES" b="0" i="1"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es-ES" b="0" i="1" u="none" strike="noStrike" cap="none" normalizeH="0" baseline="0" dirty="0" smtClean="0">
                <a:ln>
                  <a:noFill/>
                </a:ln>
                <a:solidFill>
                  <a:schemeClr val="tx1"/>
                </a:solidFill>
                <a:effectLst/>
                <a:latin typeface="Arial" pitchFamily="34" charset="0"/>
                <a:ea typeface="Calibri" pitchFamily="34" charset="0"/>
                <a:cs typeface="Arial" pitchFamily="34" charset="0"/>
              </a:rPr>
              <a:t>Primero,</a:t>
            </a:r>
            <a:r>
              <a:rPr kumimoji="0" lang="es-ES" b="0" i="0" u="none" strike="noStrike" cap="none" normalizeH="0" baseline="0" dirty="0" smtClean="0">
                <a:ln>
                  <a:noFill/>
                </a:ln>
                <a:solidFill>
                  <a:schemeClr val="tx1"/>
                </a:solidFill>
                <a:effectLst/>
                <a:latin typeface="Arial" pitchFamily="34" charset="0"/>
                <a:ea typeface="Calibri" pitchFamily="34" charset="0"/>
                <a:cs typeface="Arial" pitchFamily="34" charset="0"/>
              </a:rPr>
              <a:t> el catequista hace sonido para que se baje el saco o la manta.</a:t>
            </a:r>
            <a:endParaRPr kumimoji="0" lang="es-ES"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endParaRPr kumimoji="0" lang="es-ES" b="0" i="1"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es-ES" b="0" i="1" u="none" strike="noStrike" cap="none" normalizeH="0" baseline="0" dirty="0" smtClean="0">
                <a:ln>
                  <a:noFill/>
                </a:ln>
                <a:solidFill>
                  <a:schemeClr val="tx1"/>
                </a:solidFill>
                <a:effectLst/>
                <a:latin typeface="Arial" pitchFamily="34" charset="0"/>
                <a:ea typeface="Calibri" pitchFamily="34" charset="0"/>
                <a:cs typeface="Arial" pitchFamily="34" charset="0"/>
              </a:rPr>
              <a:t>Segundo,</a:t>
            </a:r>
            <a:r>
              <a:rPr kumimoji="0" lang="es-ES" b="0" i="0" u="none" strike="noStrike" cap="none" normalizeH="0" baseline="0" dirty="0" smtClean="0">
                <a:ln>
                  <a:noFill/>
                </a:ln>
                <a:solidFill>
                  <a:schemeClr val="tx1"/>
                </a:solidFill>
                <a:effectLst/>
                <a:latin typeface="Arial" pitchFamily="34" charset="0"/>
                <a:ea typeface="Calibri" pitchFamily="34" charset="0"/>
                <a:cs typeface="Arial" pitchFamily="34" charset="0"/>
              </a:rPr>
              <a:t> lee el catequistas la parte del texto que se corresponde con ese momento que se está presentando en la diapositiva dejando siempre un momento de silencio.</a:t>
            </a:r>
            <a:endParaRPr kumimoji="0" lang="es-ES"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es-ES" b="0" i="0" u="none" strike="noStrike" cap="none" normalizeH="0" baseline="0" dirty="0" smtClean="0">
                <a:ln>
                  <a:noFill/>
                </a:ln>
                <a:solidFill>
                  <a:schemeClr val="tx1"/>
                </a:solidFill>
                <a:effectLst/>
                <a:latin typeface="Arial" pitchFamily="34" charset="0"/>
                <a:ea typeface="Calibri" pitchFamily="34" charset="0"/>
                <a:cs typeface="Arial" pitchFamily="34" charset="0"/>
              </a:rPr>
              <a:t>Y así sucesivamente hasta que terminan todas las diapositivas.</a:t>
            </a:r>
            <a:endParaRPr kumimoji="0" lang="es-ES" b="0" i="0" u="none" strike="noStrike" cap="none" normalizeH="0" baseline="0" dirty="0" smtClean="0">
              <a:ln>
                <a:noFill/>
              </a:ln>
              <a:solidFill>
                <a:schemeClr val="tx1"/>
              </a:solidFill>
              <a:effectLst/>
              <a:latin typeface="Arial" pitchFamily="34" charset="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endParaRPr kumimoji="0" lang="es-ES" b="0" i="1"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es-ES" b="0" i="1" u="none" strike="noStrike" cap="none" normalizeH="0" baseline="0" dirty="0" smtClean="0">
                <a:ln>
                  <a:noFill/>
                </a:ln>
                <a:solidFill>
                  <a:schemeClr val="tx1"/>
                </a:solidFill>
                <a:effectLst/>
                <a:latin typeface="Arial" pitchFamily="34" charset="0"/>
                <a:ea typeface="Calibri" pitchFamily="34" charset="0"/>
                <a:cs typeface="Arial" pitchFamily="34" charset="0"/>
              </a:rPr>
              <a:t>Tercero,</a:t>
            </a:r>
            <a:r>
              <a:rPr kumimoji="0" lang="es-ES" b="0" i="0" u="none" strike="noStrike" cap="none" normalizeH="0" baseline="0" dirty="0" smtClean="0">
                <a:ln>
                  <a:noFill/>
                </a:ln>
                <a:solidFill>
                  <a:schemeClr val="tx1"/>
                </a:solidFill>
                <a:effectLst/>
                <a:latin typeface="Arial" pitchFamily="34" charset="0"/>
                <a:ea typeface="Calibri" pitchFamily="34" charset="0"/>
                <a:cs typeface="Arial" pitchFamily="34" charset="0"/>
              </a:rPr>
              <a:t> el catequista pregunta al grupo: ¿Qué personas intervienen? ¿Qué les ha llamado más la atención del texto? ¿Qué mensaje enseña? ¿Cómo viven ese mensaje?</a:t>
            </a:r>
            <a:endParaRPr kumimoji="0" lang="es-ES"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339752" y="188640"/>
            <a:ext cx="4762459" cy="923330"/>
          </a:xfrm>
          <a:prstGeom prst="rect">
            <a:avLst/>
          </a:prstGeom>
          <a:noFill/>
        </p:spPr>
        <p:txBody>
          <a:bodyPr wrap="none" lIns="91440" tIns="45720" rIns="91440" bIns="45720">
            <a:spAutoFit/>
          </a:bodyPr>
          <a:lstStyle/>
          <a:p>
            <a:pPr algn="ctr"/>
            <a:r>
              <a:rPr lang="es-ES"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Marcos 1, 16-19</a:t>
            </a:r>
            <a:endParaRPr lang="es-ES"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3" name="2 Rectángulo"/>
          <p:cNvSpPr/>
          <p:nvPr/>
        </p:nvSpPr>
        <p:spPr>
          <a:xfrm>
            <a:off x="1331640" y="2060848"/>
            <a:ext cx="6840760" cy="39604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2000" dirty="0" smtClean="0">
                <a:solidFill>
                  <a:schemeClr val="tx1"/>
                </a:solidFill>
              </a:rPr>
              <a:t>Pasando Jesús junto al lago de Galilea, vio a Simón ya su hermano Andrés que estaban echando las redes en el lago,  pues eran pescadores. </a:t>
            </a:r>
          </a:p>
          <a:p>
            <a:pPr algn="just"/>
            <a:endParaRPr lang="es-ES" sz="2000" dirty="0" smtClean="0">
              <a:solidFill>
                <a:schemeClr val="tx1"/>
              </a:solidFill>
            </a:endParaRPr>
          </a:p>
          <a:p>
            <a:pPr algn="just"/>
            <a:r>
              <a:rPr lang="es-ES" sz="2000" dirty="0" smtClean="0">
                <a:solidFill>
                  <a:srgbClr val="FF0000"/>
                </a:solidFill>
              </a:rPr>
              <a:t>Jesús les dijo: Veníos detrás de mí y os haré pescadores de hombres. Ellos dejaron inmediatamente las redes y lo siguieron.</a:t>
            </a:r>
          </a:p>
          <a:p>
            <a:pPr algn="just"/>
            <a:endParaRPr lang="es-ES" sz="2000" dirty="0" smtClean="0">
              <a:solidFill>
                <a:schemeClr val="tx1"/>
              </a:solidFill>
            </a:endParaRPr>
          </a:p>
          <a:p>
            <a:pPr algn="just"/>
            <a:r>
              <a:rPr lang="es-ES" sz="2000" dirty="0" smtClean="0">
                <a:solidFill>
                  <a:srgbClr val="00B050"/>
                </a:solidFill>
              </a:rPr>
              <a:t>Un poco más adelante vio a Santiago, el de Zebedeo, y a su hermano Juan.  Estaban en la barca reparando las redes. Jesús los llamó también; y ellos, dejando a su Padre Zebedeo en la barca con los jornaleros se fueron tras él. </a:t>
            </a:r>
          </a:p>
          <a:p>
            <a:pPr algn="just"/>
            <a:endParaRPr lang="es-ES" sz="2000" dirty="0">
              <a:solidFill>
                <a:schemeClr val="tx1"/>
              </a:solidFill>
            </a:endParaRPr>
          </a:p>
        </p:txBody>
      </p:sp>
      <p:sp>
        <p:nvSpPr>
          <p:cNvPr id="5" name="4 Rectángulo"/>
          <p:cNvSpPr/>
          <p:nvPr/>
        </p:nvSpPr>
        <p:spPr>
          <a:xfrm>
            <a:off x="3059832" y="1196752"/>
            <a:ext cx="3168352"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smtClean="0">
                <a:solidFill>
                  <a:schemeClr val="bg1"/>
                </a:solidFill>
              </a:rPr>
              <a:t>Diapositiva en vivo</a:t>
            </a:r>
            <a:endParaRPr lang="es-ES" sz="2800" dirty="0">
              <a:solidFill>
                <a:schemeClr val="bg1"/>
              </a:solidFill>
            </a:endParaRPr>
          </a:p>
        </p:txBody>
      </p:sp>
      <p:sp>
        <p:nvSpPr>
          <p:cNvPr id="6" name="5 Elipse"/>
          <p:cNvSpPr/>
          <p:nvPr/>
        </p:nvSpPr>
        <p:spPr>
          <a:xfrm>
            <a:off x="539552" y="548680"/>
            <a:ext cx="1152128" cy="9361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smtClean="0"/>
              <a:t>Tema </a:t>
            </a:r>
          </a:p>
          <a:p>
            <a:pPr algn="ctr"/>
            <a:r>
              <a:rPr lang="es-ES" sz="2000" b="1" dirty="0" smtClean="0"/>
              <a:t>25</a:t>
            </a:r>
            <a:endParaRPr lang="es-ES" sz="2000" b="1" dirty="0"/>
          </a:p>
        </p:txBody>
      </p:sp>
      <p:pic>
        <p:nvPicPr>
          <p:cNvPr id="7" name="Picture 4" descr="http://3.bp.blogspot.com/-kL3v8SFuU6E/TZkDzy1g2oI/AAAAAAAAAX4/ZoFn8xP6Ras/s1600/interrogacion.jpg"/>
          <p:cNvPicPr>
            <a:picLocks noChangeAspect="1" noChangeArrowheads="1"/>
          </p:cNvPicPr>
          <p:nvPr/>
        </p:nvPicPr>
        <p:blipFill>
          <a:blip r:embed="rId2" cstate="print"/>
          <a:srcRect/>
          <a:stretch>
            <a:fillRect/>
          </a:stretch>
        </p:blipFill>
        <p:spPr bwMode="auto">
          <a:xfrm>
            <a:off x="323528" y="5661248"/>
            <a:ext cx="1008112" cy="892273"/>
          </a:xfrm>
          <a:prstGeom prst="rect">
            <a:avLst/>
          </a:prstGeom>
          <a:noFill/>
        </p:spPr>
      </p:pic>
      <p:sp>
        <p:nvSpPr>
          <p:cNvPr id="8" name="7 Rectángulo"/>
          <p:cNvSpPr/>
          <p:nvPr/>
        </p:nvSpPr>
        <p:spPr>
          <a:xfrm>
            <a:off x="2267744" y="6021288"/>
            <a:ext cx="5400600"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smtClean="0">
                <a:solidFill>
                  <a:schemeClr val="bg1"/>
                </a:solidFill>
              </a:rPr>
              <a:t>¿Qué preguntas hacemos?</a:t>
            </a:r>
            <a:endParaRPr lang="es-ES" sz="28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amond(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dissolv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2164224" y="188640"/>
            <a:ext cx="5113516" cy="923330"/>
          </a:xfrm>
          <a:prstGeom prst="rect">
            <a:avLst/>
          </a:prstGeom>
          <a:noFill/>
        </p:spPr>
        <p:txBody>
          <a:bodyPr wrap="none" lIns="91440" tIns="45720" rIns="91440" bIns="45720">
            <a:spAutoFit/>
          </a:bodyPr>
          <a:lstStyle/>
          <a:p>
            <a:pPr algn="ctr"/>
            <a:r>
              <a:rPr lang="es-ES" sz="5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Marcos 14, 22-25</a:t>
            </a:r>
            <a:endParaRPr lang="es-ES" sz="5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3" name="2 Rectángulo"/>
          <p:cNvSpPr/>
          <p:nvPr/>
        </p:nvSpPr>
        <p:spPr>
          <a:xfrm>
            <a:off x="1331640" y="1988840"/>
            <a:ext cx="6840760" cy="324036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2000" dirty="0" smtClean="0">
                <a:solidFill>
                  <a:schemeClr val="tx1"/>
                </a:solidFill>
              </a:rPr>
              <a:t>Durante la cena, Jesús tomó pan, pronunció la bendición, lo partió, se lo dio y dijo: Tomad, esto es mi cuerpo.</a:t>
            </a:r>
          </a:p>
          <a:p>
            <a:pPr algn="just"/>
            <a:endParaRPr lang="es-ES" sz="2000" dirty="0" smtClean="0">
              <a:solidFill>
                <a:schemeClr val="tx1"/>
              </a:solidFill>
            </a:endParaRPr>
          </a:p>
          <a:p>
            <a:pPr algn="just"/>
            <a:r>
              <a:rPr lang="es-ES" sz="2000" dirty="0" smtClean="0">
                <a:solidFill>
                  <a:schemeClr val="tx1"/>
                </a:solidFill>
              </a:rPr>
              <a:t>Tomo luego una copa, pronunció la acción de gracias, se la dio y bebieron todos de ella. Y les dijo: Esta es mi sangre de la alianza que se derrama por todos.</a:t>
            </a:r>
          </a:p>
          <a:p>
            <a:pPr algn="just"/>
            <a:endParaRPr lang="es-ES" sz="2000" dirty="0" smtClean="0">
              <a:solidFill>
                <a:schemeClr val="tx1"/>
              </a:solidFill>
            </a:endParaRPr>
          </a:p>
          <a:p>
            <a:pPr algn="just"/>
            <a:r>
              <a:rPr lang="es-ES" sz="2000" dirty="0" smtClean="0">
                <a:solidFill>
                  <a:schemeClr val="tx1"/>
                </a:solidFill>
              </a:rPr>
              <a:t>Os aseguro que ya no beberé más del fruto de la vid hasta el día en que lo beba en reino de Dios. </a:t>
            </a:r>
          </a:p>
        </p:txBody>
      </p:sp>
      <p:sp>
        <p:nvSpPr>
          <p:cNvPr id="5" name="4 Rectángulo"/>
          <p:cNvSpPr/>
          <p:nvPr/>
        </p:nvSpPr>
        <p:spPr>
          <a:xfrm>
            <a:off x="3059832" y="1196752"/>
            <a:ext cx="3168352"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smtClean="0">
                <a:solidFill>
                  <a:schemeClr val="bg1"/>
                </a:solidFill>
              </a:rPr>
              <a:t>Diapositiva en vivo</a:t>
            </a:r>
            <a:endParaRPr lang="es-ES" sz="2800" dirty="0">
              <a:solidFill>
                <a:schemeClr val="bg1"/>
              </a:solidFill>
            </a:endParaRPr>
          </a:p>
        </p:txBody>
      </p:sp>
      <p:pic>
        <p:nvPicPr>
          <p:cNvPr id="6" name="Picture 4" descr="http://3.bp.blogspot.com/-kL3v8SFuU6E/TZkDzy1g2oI/AAAAAAAAAX4/ZoFn8xP6Ras/s1600/interrogacion.jpg"/>
          <p:cNvPicPr>
            <a:picLocks noChangeAspect="1" noChangeArrowheads="1"/>
          </p:cNvPicPr>
          <p:nvPr/>
        </p:nvPicPr>
        <p:blipFill>
          <a:blip r:embed="rId2" cstate="print"/>
          <a:srcRect/>
          <a:stretch>
            <a:fillRect/>
          </a:stretch>
        </p:blipFill>
        <p:spPr bwMode="auto">
          <a:xfrm>
            <a:off x="323528" y="5301208"/>
            <a:ext cx="1152128" cy="1252313"/>
          </a:xfrm>
          <a:prstGeom prst="rect">
            <a:avLst/>
          </a:prstGeom>
          <a:noFill/>
        </p:spPr>
      </p:pic>
      <p:sp>
        <p:nvSpPr>
          <p:cNvPr id="7" name="6 Rectángulo"/>
          <p:cNvSpPr/>
          <p:nvPr/>
        </p:nvSpPr>
        <p:spPr>
          <a:xfrm>
            <a:off x="2267744" y="5733256"/>
            <a:ext cx="5400600"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dirty="0" smtClean="0">
                <a:solidFill>
                  <a:schemeClr val="bg1"/>
                </a:solidFill>
              </a:rPr>
              <a:t>¿Qué  preguntas hacemos?</a:t>
            </a:r>
            <a:endParaRPr lang="es-ES" sz="2800" dirty="0">
              <a:solidFill>
                <a:schemeClr val="bg1"/>
              </a:solidFill>
            </a:endParaRPr>
          </a:p>
        </p:txBody>
      </p:sp>
      <p:sp>
        <p:nvSpPr>
          <p:cNvPr id="8" name="7 Elipse"/>
          <p:cNvSpPr/>
          <p:nvPr/>
        </p:nvSpPr>
        <p:spPr>
          <a:xfrm>
            <a:off x="539552" y="548680"/>
            <a:ext cx="1152128" cy="9361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000" b="1" dirty="0" smtClean="0"/>
              <a:t>Tema </a:t>
            </a:r>
          </a:p>
          <a:p>
            <a:pPr algn="ctr"/>
            <a:r>
              <a:rPr lang="es-ES" sz="2000" b="1" dirty="0" smtClean="0"/>
              <a:t>26</a:t>
            </a:r>
            <a:endParaRPr lang="es-ES" sz="2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amond(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edge">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dissolv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1086869" y="188640"/>
            <a:ext cx="6499985" cy="830997"/>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48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LA GUÍA DE CATEQUESIS</a:t>
            </a:r>
          </a:p>
        </p:txBody>
      </p:sp>
      <p:pic>
        <p:nvPicPr>
          <p:cNvPr id="1026" name="Picture 2" descr="C:\Users\Usuario\Documents\Temas primer ciclo litúrgico\Guía básica 1º Ciclo Litúrgico\portada catequesis con texto.jpg"/>
          <p:cNvPicPr>
            <a:picLocks noChangeAspect="1" noChangeArrowheads="1"/>
          </p:cNvPicPr>
          <p:nvPr/>
        </p:nvPicPr>
        <p:blipFill>
          <a:blip r:embed="rId2" cstate="print"/>
          <a:srcRect/>
          <a:stretch>
            <a:fillRect/>
          </a:stretch>
        </p:blipFill>
        <p:spPr bwMode="auto">
          <a:xfrm>
            <a:off x="395536" y="1484784"/>
            <a:ext cx="3312368" cy="4320480"/>
          </a:xfrm>
          <a:prstGeom prst="rect">
            <a:avLst/>
          </a:prstGeom>
          <a:noFill/>
        </p:spPr>
      </p:pic>
      <p:pic>
        <p:nvPicPr>
          <p:cNvPr id="1028" name="Picture 4" descr="http://www.revistacarrusel.cl/wp-content/uploads/2012/06/ninos-preguntando-300x200.jpg"/>
          <p:cNvPicPr>
            <a:picLocks noChangeAspect="1" noChangeArrowheads="1"/>
          </p:cNvPicPr>
          <p:nvPr/>
        </p:nvPicPr>
        <p:blipFill>
          <a:blip r:embed="rId3" cstate="print"/>
          <a:srcRect/>
          <a:stretch>
            <a:fillRect/>
          </a:stretch>
        </p:blipFill>
        <p:spPr bwMode="auto">
          <a:xfrm>
            <a:off x="4427984" y="4365104"/>
            <a:ext cx="3982627" cy="2265040"/>
          </a:xfrm>
          <a:prstGeom prst="rect">
            <a:avLst/>
          </a:prstGeom>
          <a:noFill/>
        </p:spPr>
      </p:pic>
      <p:sp>
        <p:nvSpPr>
          <p:cNvPr id="7" name="6 Rectángulo"/>
          <p:cNvSpPr/>
          <p:nvPr/>
        </p:nvSpPr>
        <p:spPr>
          <a:xfrm>
            <a:off x="3851920" y="1196752"/>
            <a:ext cx="5148064" cy="769441"/>
          </a:xfrm>
          <a:prstGeom prst="rect">
            <a:avLst/>
          </a:prstGeom>
          <a:noFill/>
        </p:spPr>
        <p:txBody>
          <a:bodyPr wrap="square" lIns="91440" tIns="45720" rIns="91440" bIns="45720">
            <a:spAutoFit/>
          </a:bodyPr>
          <a:lstStyle/>
          <a:p>
            <a:pPr algn="ctr"/>
            <a:r>
              <a:rPr lang="es-ES" sz="4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¿Qué es una guía? </a:t>
            </a:r>
            <a:endParaRPr lang="es-ES" sz="4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8" name="7 Rectángulo"/>
          <p:cNvSpPr/>
          <p:nvPr/>
        </p:nvSpPr>
        <p:spPr>
          <a:xfrm>
            <a:off x="3995936" y="2492896"/>
            <a:ext cx="5148064" cy="769441"/>
          </a:xfrm>
          <a:prstGeom prst="rect">
            <a:avLst/>
          </a:prstGeom>
          <a:noFill/>
        </p:spPr>
        <p:txBody>
          <a:bodyPr wrap="square" lIns="91440" tIns="45720" rIns="91440" bIns="45720">
            <a:spAutoFit/>
          </a:bodyPr>
          <a:lstStyle/>
          <a:p>
            <a:pPr algn="ctr"/>
            <a:r>
              <a:rPr lang="es-ES" sz="44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¿Para qué sirve? </a:t>
            </a:r>
            <a:endParaRPr lang="es-ES" sz="44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1029" name="Rectangle 5"/>
          <p:cNvSpPr>
            <a:spLocks noChangeArrowheads="1"/>
          </p:cNvSpPr>
          <p:nvPr/>
        </p:nvSpPr>
        <p:spPr bwMode="auto">
          <a:xfrm>
            <a:off x="3923928" y="3645024"/>
            <a:ext cx="4743634"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just" defTabSz="914400" rtl="0" eaLnBrk="1" fontAlgn="base" latinLnBrk="0" hangingPunct="1">
              <a:lnSpc>
                <a:spcPct val="100000"/>
              </a:lnSpc>
              <a:spcBef>
                <a:spcPct val="0"/>
              </a:spcBef>
              <a:spcAft>
                <a:spcPct val="0"/>
              </a:spcAft>
              <a:buClrTx/>
              <a:buSzTx/>
              <a:buFontTx/>
              <a:buNone/>
              <a:tabLst/>
            </a:pPr>
            <a:r>
              <a:rPr lang="es-ES" sz="2400" dirty="0">
                <a:latin typeface="Times New Roman" pitchFamily="18" charset="0"/>
                <a:ea typeface="Calibri" pitchFamily="34" charset="0"/>
                <a:cs typeface="Times New Roman" pitchFamily="18" charset="0"/>
              </a:rPr>
              <a:t>S</a:t>
            </a:r>
            <a:r>
              <a:rPr kumimoji="0" lang="es-E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on indicaciones y orientaciones para desarrollar la sesi</a:t>
            </a:r>
            <a:r>
              <a:rPr lang="es-ES" sz="2400" dirty="0" smtClean="0">
                <a:latin typeface="Calibri"/>
                <a:ea typeface="Calibri" pitchFamily="34" charset="0"/>
                <a:cs typeface="Times New Roman" pitchFamily="18" charset="0"/>
              </a:rPr>
              <a:t>ó</a:t>
            </a:r>
            <a:r>
              <a:rPr kumimoji="0" lang="es-E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 de catequesis, que </a:t>
            </a:r>
            <a:r>
              <a:rPr lang="es-ES" sz="2400" dirty="0" smtClean="0">
                <a:latin typeface="Times New Roman" pitchFamily="18" charset="0"/>
                <a:ea typeface="Calibri" pitchFamily="34" charset="0"/>
                <a:cs typeface="Times New Roman" pitchFamily="18" charset="0"/>
              </a:rPr>
              <a:t>después se </a:t>
            </a:r>
            <a:r>
              <a:rPr kumimoji="0" lang="es-E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adapta a su realidad concreta. </a:t>
            </a:r>
            <a:endParaRPr kumimoji="0" lang="es-ES"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edg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edge">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29"/>
                                        </p:tgtEl>
                                        <p:attrNameLst>
                                          <p:attrName>style.visibility</p:attrName>
                                        </p:attrNameLst>
                                      </p:cBhvr>
                                      <p:to>
                                        <p:strVal val="visible"/>
                                      </p:to>
                                    </p:set>
                                    <p:animEffect transition="in" filter="fade">
                                      <p:cBhvr>
                                        <p:cTn id="17" dur="20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2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366424" y="188640"/>
            <a:ext cx="8310032" cy="769441"/>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4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MOTIVOS PARA HACER ESTA GUÍA</a:t>
            </a:r>
          </a:p>
        </p:txBody>
      </p:sp>
      <p:pic>
        <p:nvPicPr>
          <p:cNvPr id="5" name="Picture 2" descr="C:\Users\Usuario\Documents\Temas primer ciclo litúrgico\Guía básica 1º Ciclo Litúrgico\portada catequesis con texto.jpg"/>
          <p:cNvPicPr>
            <a:picLocks noChangeAspect="1" noChangeArrowheads="1"/>
          </p:cNvPicPr>
          <p:nvPr/>
        </p:nvPicPr>
        <p:blipFill>
          <a:blip r:embed="rId2" cstate="print"/>
          <a:srcRect/>
          <a:stretch>
            <a:fillRect/>
          </a:stretch>
        </p:blipFill>
        <p:spPr bwMode="auto">
          <a:xfrm>
            <a:off x="323528" y="2564904"/>
            <a:ext cx="2232248" cy="2880320"/>
          </a:xfrm>
          <a:prstGeom prst="rect">
            <a:avLst/>
          </a:prstGeom>
          <a:noFill/>
        </p:spPr>
      </p:pic>
      <p:sp>
        <p:nvSpPr>
          <p:cNvPr id="14337" name="Rectangle 1"/>
          <p:cNvSpPr>
            <a:spLocks noChangeArrowheads="1"/>
          </p:cNvSpPr>
          <p:nvPr/>
        </p:nvSpPr>
        <p:spPr bwMode="auto">
          <a:xfrm>
            <a:off x="539552" y="908720"/>
            <a:ext cx="8064896"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tabLst/>
            </a:pPr>
            <a:r>
              <a:rPr kumimoji="0" lang="es-E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es-E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Nos preguntamos: </a:t>
            </a:r>
            <a:r>
              <a:rPr kumimoji="0" lang="es-ES" sz="24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s-E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Por qu</a:t>
            </a:r>
            <a:r>
              <a:rPr kumimoji="0" lang="es-ES" sz="2400" b="1" i="0" u="none" strike="noStrike" cap="none" normalizeH="0" baseline="0" dirty="0" smtClean="0">
                <a:ln>
                  <a:noFill/>
                </a:ln>
                <a:solidFill>
                  <a:schemeClr val="tx1"/>
                </a:solidFill>
                <a:effectLst/>
                <a:latin typeface="Calibri"/>
                <a:ea typeface="Calibri" pitchFamily="34" charset="0"/>
                <a:cs typeface="Times New Roman" pitchFamily="18" charset="0"/>
              </a:rPr>
              <a:t>é</a:t>
            </a:r>
            <a:r>
              <a:rPr kumimoji="0" lang="es-E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se</a:t>
            </a:r>
            <a:r>
              <a:rPr kumimoji="0" lang="es-ES" sz="24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ha</a:t>
            </a:r>
            <a:r>
              <a:rPr kumimoji="0" lang="es-E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hecho una</a:t>
            </a:r>
            <a:r>
              <a:rPr kumimoji="0" lang="es-ES" sz="2400" b="1"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nueva guía si ya teníamos la de la Conferencia Episcopal Española</a:t>
            </a:r>
            <a:r>
              <a:rPr kumimoji="0" lang="es-E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s-ES"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4338" name="Rectangle 2"/>
          <p:cNvSpPr>
            <a:spLocks noChangeArrowheads="1"/>
          </p:cNvSpPr>
          <p:nvPr/>
        </p:nvSpPr>
        <p:spPr bwMode="auto">
          <a:xfrm>
            <a:off x="2339752" y="1844824"/>
            <a:ext cx="6408712"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just" defTabSz="914400" rtl="0" eaLnBrk="1" fontAlgn="base" latinLnBrk="0" hangingPunct="1">
              <a:lnSpc>
                <a:spcPct val="100000"/>
              </a:lnSpc>
              <a:spcBef>
                <a:spcPct val="0"/>
              </a:spcBef>
              <a:spcAft>
                <a:spcPct val="0"/>
              </a:spcAft>
              <a:buClrTx/>
              <a:buSzTx/>
              <a:tabLst/>
            </a:pPr>
            <a:r>
              <a:rPr lang="es-ES" sz="1200" dirty="0" smtClean="0">
                <a:latin typeface="Times New Roman" pitchFamily="18" charset="0"/>
                <a:ea typeface="Calibri" pitchFamily="34" charset="0"/>
                <a:cs typeface="Times New Roman" pitchFamily="18" charset="0"/>
              </a:rPr>
              <a:t>1. </a:t>
            </a:r>
            <a:r>
              <a:rPr kumimoji="0" lang="es-E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Ni</a:t>
            </a:r>
            <a:r>
              <a:rPr kumimoji="0" lang="es-ES" sz="2000" b="1" i="0" u="none" strike="noStrike" cap="none" normalizeH="0" baseline="0" dirty="0" smtClean="0">
                <a:ln>
                  <a:noFill/>
                </a:ln>
                <a:solidFill>
                  <a:schemeClr val="tx1"/>
                </a:solidFill>
                <a:effectLst/>
                <a:latin typeface="Calibri"/>
                <a:ea typeface="Calibri" pitchFamily="34" charset="0"/>
                <a:cs typeface="Times New Roman" pitchFamily="18" charset="0"/>
              </a:rPr>
              <a:t>ñ</a:t>
            </a:r>
            <a:r>
              <a:rPr kumimoji="0" lang="es-E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os no dominan suficientemente la lectura </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y  hab</a:t>
            </a:r>
            <a:r>
              <a:rPr kumimoji="0" lang="es-ES" sz="2000" b="0" i="0" u="none" strike="noStrike" cap="none" normalizeH="0" baseline="0" dirty="0" smtClean="0">
                <a:ln>
                  <a:noFill/>
                </a:ln>
                <a:solidFill>
                  <a:schemeClr val="tx1"/>
                </a:solidFill>
                <a:effectLst/>
                <a:latin typeface="Calibri"/>
                <a:ea typeface="Calibri" pitchFamily="34" charset="0"/>
                <a:cs typeface="Times New Roman" pitchFamily="18" charset="0"/>
              </a:rPr>
              <a:t>í</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 necesidad de ofrecer recursos para desarrollar los contenidos de los temas.</a:t>
            </a:r>
            <a:endParaRPr kumimoji="0" lang="es-E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4339" name="Rectangle 3"/>
          <p:cNvSpPr>
            <a:spLocks noChangeArrowheads="1"/>
          </p:cNvSpPr>
          <p:nvPr/>
        </p:nvSpPr>
        <p:spPr bwMode="auto">
          <a:xfrm>
            <a:off x="2299476" y="2996952"/>
            <a:ext cx="6844524"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just" defTabSz="914400" rtl="0" eaLnBrk="1" fontAlgn="base" latinLnBrk="0" hangingPunct="1">
              <a:lnSpc>
                <a:spcPct val="100000"/>
              </a:lnSpc>
              <a:spcBef>
                <a:spcPct val="0"/>
              </a:spcBef>
              <a:spcAft>
                <a:spcPct val="0"/>
              </a:spcAft>
              <a:buClrTx/>
              <a:buSzTx/>
              <a:tabLst/>
            </a:pP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2. </a:t>
            </a:r>
            <a:r>
              <a:rPr kumimoji="0" lang="es-E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nueva distribuci</a:t>
            </a:r>
            <a:r>
              <a:rPr kumimoji="0" lang="es-ES" sz="2000" b="1" i="0"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es-E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 de los temas </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desarrollan forma progresiva y gradual </a:t>
            </a:r>
            <a:r>
              <a:rPr lang="es-ES" sz="2000" dirty="0" smtClean="0">
                <a:latin typeface="Times New Roman" pitchFamily="18" charset="0"/>
                <a:ea typeface="Calibri" pitchFamily="34" charset="0"/>
                <a:cs typeface="Times New Roman" pitchFamily="18" charset="0"/>
              </a:rPr>
              <a:t>l</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os contenidos exige no repetir contenidos y ofrecer actividades diferentes y complementarias para conseguir este fin.</a:t>
            </a:r>
            <a:endParaRPr kumimoji="0" lang="es-E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4340" name="Rectangle 4"/>
          <p:cNvSpPr>
            <a:spLocks noChangeArrowheads="1"/>
          </p:cNvSpPr>
          <p:nvPr/>
        </p:nvSpPr>
        <p:spPr bwMode="auto">
          <a:xfrm>
            <a:off x="2339752" y="4437112"/>
            <a:ext cx="6624736"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just" defTabSz="914400" rtl="0" eaLnBrk="1" fontAlgn="base" latinLnBrk="0" hangingPunct="1">
              <a:lnSpc>
                <a:spcPct val="100000"/>
              </a:lnSpc>
              <a:spcBef>
                <a:spcPct val="0"/>
              </a:spcBef>
              <a:spcAft>
                <a:spcPct val="0"/>
              </a:spcAft>
              <a:buClrTx/>
              <a:buSzTx/>
              <a:tabLst/>
            </a:pPr>
            <a:r>
              <a:rPr kumimoji="0" lang="es-ES"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3. </a:t>
            </a:r>
            <a:r>
              <a:rPr kumimoji="0" lang="es-E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Dar una visi</a:t>
            </a:r>
            <a:r>
              <a:rPr kumimoji="0" lang="es-ES" sz="2000" b="1" i="0"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es-E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 global de primer ciclo lit</a:t>
            </a:r>
            <a:r>
              <a:rPr kumimoji="0" lang="es-ES" sz="2000" b="1" i="0" u="none" strike="noStrike" cap="none" normalizeH="0" baseline="0" dirty="0" smtClean="0">
                <a:ln>
                  <a:noFill/>
                </a:ln>
                <a:solidFill>
                  <a:schemeClr val="tx1"/>
                </a:solidFill>
                <a:effectLst/>
                <a:latin typeface="Calibri"/>
                <a:ea typeface="Calibri" pitchFamily="34" charset="0"/>
                <a:cs typeface="Times New Roman" pitchFamily="18" charset="0"/>
              </a:rPr>
              <a:t>ú</a:t>
            </a:r>
            <a:r>
              <a:rPr kumimoji="0" lang="es-E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rgico, </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al recoger de forma sistematizada el itinerario de los temas, los objetivos y celebraciones, tanto de los sacramentos </a:t>
            </a:r>
            <a:r>
              <a:rPr lang="es-ES" sz="2000" dirty="0" smtClean="0">
                <a:latin typeface="Times New Roman" pitchFamily="18" charset="0"/>
                <a:ea typeface="Calibri" pitchFamily="34" charset="0"/>
                <a:cs typeface="Times New Roman" pitchFamily="18" charset="0"/>
              </a:rPr>
              <a:t>c</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omo de los n</a:t>
            </a:r>
            <a:r>
              <a:rPr kumimoji="0" lang="es-ES" sz="2000" b="0" i="0" u="none" strike="noStrike" cap="none" normalizeH="0" baseline="0" dirty="0" smtClean="0">
                <a:ln>
                  <a:noFill/>
                </a:ln>
                <a:solidFill>
                  <a:schemeClr val="tx1"/>
                </a:solidFill>
                <a:effectLst/>
                <a:latin typeface="Calibri"/>
                <a:ea typeface="Calibri" pitchFamily="34" charset="0"/>
                <a:cs typeface="Times New Roman" pitchFamily="18" charset="0"/>
              </a:rPr>
              <a:t>ú</a:t>
            </a: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cleos.</a:t>
            </a:r>
            <a:endParaRPr kumimoji="0" lang="es-E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4341" name="Rectangle 5"/>
          <p:cNvSpPr>
            <a:spLocks noChangeArrowheads="1"/>
          </p:cNvSpPr>
          <p:nvPr/>
        </p:nvSpPr>
        <p:spPr bwMode="auto">
          <a:xfrm>
            <a:off x="302717" y="5949280"/>
            <a:ext cx="8445747"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1" indent="0" algn="just" defTabSz="914400" rtl="0" eaLnBrk="1" fontAlgn="base" latinLnBrk="0" hangingPunct="1">
              <a:lnSpc>
                <a:spcPct val="100000"/>
              </a:lnSpc>
              <a:spcBef>
                <a:spcPct val="0"/>
              </a:spcBef>
              <a:spcAft>
                <a:spcPct val="0"/>
              </a:spcAft>
              <a:buClrTx/>
              <a:buSzTx/>
              <a:tabLst/>
            </a:pPr>
            <a:r>
              <a:rPr kumimoji="0" lang="es-E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4. </a:t>
            </a:r>
            <a:r>
              <a:rPr kumimoji="0" lang="es-E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Ofrecer unas claves, que son medios y recursos para hacer una catequesis </a:t>
            </a:r>
            <a:r>
              <a:rPr kumimoji="0" lang="es-ES" sz="20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s-E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menos escolar</a:t>
            </a:r>
            <a:r>
              <a:rPr kumimoji="0" lang="es-ES" sz="2000" b="1"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es-E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r>
              <a:rPr kumimoji="0" lang="es-ES" sz="2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Como: narración, signo, cantos, dibujo, etc.</a:t>
            </a:r>
            <a:endParaRPr kumimoji="0" lang="es-E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14337"/>
                                        </p:tgtEl>
                                        <p:attrNameLst>
                                          <p:attrName>style.visibility</p:attrName>
                                        </p:attrNameLst>
                                      </p:cBhvr>
                                      <p:to>
                                        <p:strVal val="visible"/>
                                      </p:to>
                                    </p:set>
                                    <p:animEffect transition="in" filter="wedge">
                                      <p:cBhvr>
                                        <p:cTn id="7" dur="2000"/>
                                        <p:tgtEl>
                                          <p:spTgt spid="14337"/>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14338"/>
                                        </p:tgtEl>
                                        <p:attrNameLst>
                                          <p:attrName>style.visibility</p:attrName>
                                        </p:attrNameLst>
                                      </p:cBhvr>
                                      <p:to>
                                        <p:strVal val="visible"/>
                                      </p:to>
                                    </p:set>
                                    <p:animEffect transition="in" filter="wedge">
                                      <p:cBhvr>
                                        <p:cTn id="12" dur="2000"/>
                                        <p:tgtEl>
                                          <p:spTgt spid="14338"/>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14339"/>
                                        </p:tgtEl>
                                        <p:attrNameLst>
                                          <p:attrName>style.visibility</p:attrName>
                                        </p:attrNameLst>
                                      </p:cBhvr>
                                      <p:to>
                                        <p:strVal val="visible"/>
                                      </p:to>
                                    </p:set>
                                    <p:animEffect transition="in" filter="wedge">
                                      <p:cBhvr>
                                        <p:cTn id="17" dur="2000"/>
                                        <p:tgtEl>
                                          <p:spTgt spid="14339"/>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grpId="0" nodeType="clickEffect">
                                  <p:stCondLst>
                                    <p:cond delay="0"/>
                                  </p:stCondLst>
                                  <p:childTnLst>
                                    <p:set>
                                      <p:cBhvr>
                                        <p:cTn id="21" dur="1" fill="hold">
                                          <p:stCondLst>
                                            <p:cond delay="0"/>
                                          </p:stCondLst>
                                        </p:cTn>
                                        <p:tgtEl>
                                          <p:spTgt spid="14340"/>
                                        </p:tgtEl>
                                        <p:attrNameLst>
                                          <p:attrName>style.visibility</p:attrName>
                                        </p:attrNameLst>
                                      </p:cBhvr>
                                      <p:to>
                                        <p:strVal val="visible"/>
                                      </p:to>
                                    </p:set>
                                    <p:animEffect transition="in" filter="wedge">
                                      <p:cBhvr>
                                        <p:cTn id="22" dur="2000"/>
                                        <p:tgtEl>
                                          <p:spTgt spid="14340"/>
                                        </p:tgtEl>
                                      </p:cBhvr>
                                    </p:animEffect>
                                  </p:childTnLst>
                                </p:cTn>
                              </p:par>
                            </p:childTnLst>
                          </p:cTn>
                        </p:par>
                      </p:childTnLst>
                    </p:cTn>
                  </p:par>
                  <p:par>
                    <p:cTn id="23" fill="hold">
                      <p:stCondLst>
                        <p:cond delay="indefinite"/>
                      </p:stCondLst>
                      <p:childTnLst>
                        <p:par>
                          <p:cTn id="24" fill="hold">
                            <p:stCondLst>
                              <p:cond delay="0"/>
                            </p:stCondLst>
                            <p:childTnLst>
                              <p:par>
                                <p:cTn id="25" presetID="20" presetClass="entr" presetSubtype="0" fill="hold" grpId="0" nodeType="clickEffect">
                                  <p:stCondLst>
                                    <p:cond delay="0"/>
                                  </p:stCondLst>
                                  <p:childTnLst>
                                    <p:set>
                                      <p:cBhvr>
                                        <p:cTn id="26" dur="1" fill="hold">
                                          <p:stCondLst>
                                            <p:cond delay="0"/>
                                          </p:stCondLst>
                                        </p:cTn>
                                        <p:tgtEl>
                                          <p:spTgt spid="14341"/>
                                        </p:tgtEl>
                                        <p:attrNameLst>
                                          <p:attrName>style.visibility</p:attrName>
                                        </p:attrNameLst>
                                      </p:cBhvr>
                                      <p:to>
                                        <p:strVal val="visible"/>
                                      </p:to>
                                    </p:set>
                                    <p:animEffect transition="in" filter="wedge">
                                      <p:cBhvr>
                                        <p:cTn id="27" dur="2000"/>
                                        <p:tgtEl>
                                          <p:spTgt spid="143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7" grpId="0"/>
      <p:bldP spid="14338" grpId="0"/>
      <p:bldP spid="14339" grpId="0"/>
      <p:bldP spid="14340" grpId="0"/>
      <p:bldP spid="1434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243789" y="188640"/>
            <a:ext cx="6737037" cy="1200329"/>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ETAPAS DEL NUEVO PROCESO DE </a:t>
            </a:r>
          </a:p>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CATEQUESIS DE INFANCIA</a:t>
            </a:r>
          </a:p>
        </p:txBody>
      </p:sp>
      <p:sp>
        <p:nvSpPr>
          <p:cNvPr id="3" name="2 Rectángulo"/>
          <p:cNvSpPr/>
          <p:nvPr/>
        </p:nvSpPr>
        <p:spPr>
          <a:xfrm>
            <a:off x="1835696" y="1556792"/>
            <a:ext cx="5760640" cy="720080"/>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s-ES" sz="2400" dirty="0" smtClean="0"/>
              <a:t>Las etapas del RICA aplicada a los niños</a:t>
            </a:r>
            <a:endParaRPr lang="es-ES" sz="2400" dirty="0"/>
          </a:p>
        </p:txBody>
      </p:sp>
      <p:pic>
        <p:nvPicPr>
          <p:cNvPr id="2050" name="Picture 2" descr="http://www.diocesismalaga.es/images/albumes/fano/20120506.jpg"/>
          <p:cNvPicPr>
            <a:picLocks noChangeAspect="1" noChangeArrowheads="1"/>
          </p:cNvPicPr>
          <p:nvPr/>
        </p:nvPicPr>
        <p:blipFill>
          <a:blip r:embed="rId2" cstate="print"/>
          <a:srcRect/>
          <a:stretch>
            <a:fillRect/>
          </a:stretch>
        </p:blipFill>
        <p:spPr bwMode="auto">
          <a:xfrm>
            <a:off x="0" y="4149080"/>
            <a:ext cx="4752528" cy="2488236"/>
          </a:xfrm>
          <a:prstGeom prst="rect">
            <a:avLst/>
          </a:prstGeom>
          <a:noFill/>
        </p:spPr>
      </p:pic>
      <p:sp>
        <p:nvSpPr>
          <p:cNvPr id="5" name="4 Rectángulo"/>
          <p:cNvSpPr/>
          <p:nvPr/>
        </p:nvSpPr>
        <p:spPr>
          <a:xfrm>
            <a:off x="467544" y="2708920"/>
            <a:ext cx="3672408" cy="584775"/>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32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Pre-Catecumenado</a:t>
            </a:r>
            <a:endParaRPr lang="es-ES" sz="32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7" name="6 Rectángulo"/>
          <p:cNvSpPr/>
          <p:nvPr/>
        </p:nvSpPr>
        <p:spPr>
          <a:xfrm>
            <a:off x="5076056" y="2708920"/>
            <a:ext cx="3916457" cy="646331"/>
          </a:xfrm>
          <a:prstGeom prst="rect">
            <a:avLst/>
          </a:prstGeom>
          <a:noFill/>
        </p:spPr>
        <p:txBody>
          <a:bodyPr wrap="none" lIns="91440" tIns="45720" rIns="91440" bIns="45720">
            <a:spAutoFit/>
          </a:bodyPr>
          <a:lstStyle/>
          <a:p>
            <a:pPr algn="ctr"/>
            <a:r>
              <a:rPr lang="es-ES" sz="36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Despertar Religioso</a:t>
            </a:r>
            <a:endParaRPr lang="es-ES" sz="36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8" name="7 Flecha izquierda y derecha"/>
          <p:cNvSpPr/>
          <p:nvPr/>
        </p:nvSpPr>
        <p:spPr>
          <a:xfrm>
            <a:off x="4211960" y="2996952"/>
            <a:ext cx="792088" cy="216024"/>
          </a:xfrm>
          <a:prstGeom prst="lef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s-ES" dirty="0"/>
          </a:p>
        </p:txBody>
      </p:sp>
      <p:sp>
        <p:nvSpPr>
          <p:cNvPr id="9" name="8 Rectángulo"/>
          <p:cNvSpPr/>
          <p:nvPr/>
        </p:nvSpPr>
        <p:spPr>
          <a:xfrm>
            <a:off x="467544" y="3356992"/>
            <a:ext cx="2880320" cy="584775"/>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32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Catecumenado</a:t>
            </a:r>
            <a:endParaRPr lang="es-ES" sz="32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0" name="9 Flecha izquierda y derecha"/>
          <p:cNvSpPr/>
          <p:nvPr/>
        </p:nvSpPr>
        <p:spPr>
          <a:xfrm>
            <a:off x="3419872" y="3573016"/>
            <a:ext cx="1224136" cy="216024"/>
          </a:xfrm>
          <a:prstGeom prst="lef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s-ES" dirty="0"/>
          </a:p>
        </p:txBody>
      </p:sp>
      <p:sp>
        <p:nvSpPr>
          <p:cNvPr id="11" name="10 Rectángulo"/>
          <p:cNvSpPr/>
          <p:nvPr/>
        </p:nvSpPr>
        <p:spPr>
          <a:xfrm>
            <a:off x="4659759" y="3429000"/>
            <a:ext cx="4484240" cy="646331"/>
          </a:xfrm>
          <a:prstGeom prst="rect">
            <a:avLst/>
          </a:prstGeom>
          <a:noFill/>
        </p:spPr>
        <p:txBody>
          <a:bodyPr wrap="none" lIns="91440" tIns="45720" rIns="91440" bIns="45720">
            <a:spAutoFit/>
          </a:bodyPr>
          <a:lstStyle/>
          <a:p>
            <a:pPr algn="ctr"/>
            <a:r>
              <a:rPr lang="es-ES" sz="3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Iniciación Sacramental</a:t>
            </a:r>
            <a:endParaRPr lang="es-ES" sz="36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12" name="11 Rectángulo"/>
          <p:cNvSpPr/>
          <p:nvPr/>
        </p:nvSpPr>
        <p:spPr>
          <a:xfrm>
            <a:off x="5148064" y="4365104"/>
            <a:ext cx="3636912" cy="1754326"/>
          </a:xfrm>
          <a:prstGeom prst="rect">
            <a:avLst/>
          </a:prstGeom>
          <a:noFill/>
        </p:spPr>
        <p:txBody>
          <a:bodyPr wrap="square" lIns="91440" tIns="45720" rIns="91440" bIns="45720">
            <a:spAutoFit/>
          </a:bodyPr>
          <a:lstStyle/>
          <a:p>
            <a:r>
              <a:rPr lang="es-ES" sz="3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Mistagógica de</a:t>
            </a:r>
          </a:p>
          <a:p>
            <a:pPr algn="ctr"/>
            <a:r>
              <a:rPr lang="es-ES" sz="3600" b="1"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 maduración </a:t>
            </a:r>
          </a:p>
          <a:p>
            <a:pPr algn="ctr"/>
            <a:r>
              <a:rPr lang="es-ES" sz="3600" b="1" cap="none" spc="0" dirty="0" smtClean="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rPr>
              <a:t>En la fe</a:t>
            </a:r>
            <a:endParaRPr lang="es-ES" sz="3600" b="1" cap="none" spc="0" dirty="0">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14" name="13 Flecha izquierda y derecha"/>
          <p:cNvSpPr/>
          <p:nvPr/>
        </p:nvSpPr>
        <p:spPr>
          <a:xfrm rot="1678412">
            <a:off x="3453322" y="4192967"/>
            <a:ext cx="1792529" cy="282083"/>
          </a:xfrm>
          <a:prstGeom prst="leftRightArrow">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s-E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amond(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ssolv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edge">
                                      <p:cBhvr>
                                        <p:cTn id="22" dur="2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2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edge">
                                      <p:cBhvr>
                                        <p:cTn id="27" dur="20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dissolv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diamond(in)">
                                      <p:cBhvr>
                                        <p:cTn id="37" dur="20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dissolve">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20" presetClass="entr" presetSubtype="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edge">
                                      <p:cBhvr>
                                        <p:cTn id="4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7" grpId="0"/>
      <p:bldP spid="8" grpId="0" animBg="1"/>
      <p:bldP spid="9" grpId="0"/>
      <p:bldP spid="10" grpId="0" animBg="1"/>
      <p:bldP spid="11" grpId="0"/>
      <p:bldP spid="12" grpId="0"/>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395536" y="116632"/>
            <a:ext cx="8442118" cy="707886"/>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OBJETIVOS- PRIMER CICLO LITÚRGICO</a:t>
            </a:r>
          </a:p>
        </p:txBody>
      </p:sp>
      <p:sp>
        <p:nvSpPr>
          <p:cNvPr id="54273" name="Rectangle 1"/>
          <p:cNvSpPr>
            <a:spLocks noChangeArrowheads="1"/>
          </p:cNvSpPr>
          <p:nvPr/>
        </p:nvSpPr>
        <p:spPr bwMode="auto">
          <a:xfrm>
            <a:off x="611560" y="1124744"/>
            <a:ext cx="7848872"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Los objetivos se presentan por n</a:t>
            </a:r>
            <a:r>
              <a:rPr kumimoji="0" lang="es-ES" sz="2800" b="0" i="0" u="none" strike="noStrike" cap="none" normalizeH="0" baseline="0" dirty="0" smtClean="0">
                <a:ln>
                  <a:noFill/>
                </a:ln>
                <a:solidFill>
                  <a:schemeClr val="tx1"/>
                </a:solidFill>
                <a:effectLst/>
                <a:latin typeface="Calibri"/>
                <a:ea typeface="Calibri" pitchFamily="34" charset="0"/>
                <a:cs typeface="Times New Roman" pitchFamily="18" charset="0"/>
              </a:rPr>
              <a:t>ú</a:t>
            </a:r>
            <a:r>
              <a:rPr kumimoji="0" lang="es-E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cleos y est</a:t>
            </a:r>
            <a:r>
              <a:rPr kumimoji="0" lang="es-ES" sz="2800" b="0" i="0" u="none" strike="noStrike" cap="none" normalizeH="0" baseline="0" dirty="0" smtClean="0">
                <a:ln>
                  <a:noFill/>
                </a:ln>
                <a:solidFill>
                  <a:schemeClr val="tx1"/>
                </a:solidFill>
                <a:effectLst/>
                <a:latin typeface="Calibri"/>
                <a:ea typeface="Calibri" pitchFamily="34" charset="0"/>
                <a:cs typeface="Times New Roman" pitchFamily="18" charset="0"/>
              </a:rPr>
              <a:t>á</a:t>
            </a:r>
            <a:r>
              <a:rPr kumimoji="0" lang="es-E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 desarrollados siguiendo las tareas de la catequesis, que son: conocer, celebrar, vivir y orar. </a:t>
            </a:r>
            <a:endParaRPr kumimoji="0" lang="es-ES"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4275" name="Picture 3" descr="http://1.bp.blogspot.com/-AspuYt6Undg/T19kDVVA9_I/AAAAAAAAAIs/a_paKBQ1w20/s1600/indicadores-de-gestion.jpg"/>
          <p:cNvPicPr>
            <a:picLocks noChangeAspect="1" noChangeArrowheads="1"/>
          </p:cNvPicPr>
          <p:nvPr/>
        </p:nvPicPr>
        <p:blipFill>
          <a:blip r:embed="rId2" cstate="print"/>
          <a:srcRect/>
          <a:stretch>
            <a:fillRect/>
          </a:stretch>
        </p:blipFill>
        <p:spPr bwMode="auto">
          <a:xfrm>
            <a:off x="539552" y="2996952"/>
            <a:ext cx="3816424" cy="3024336"/>
          </a:xfrm>
          <a:prstGeom prst="rect">
            <a:avLst/>
          </a:prstGeom>
          <a:noFill/>
        </p:spPr>
      </p:pic>
      <p:pic>
        <p:nvPicPr>
          <p:cNvPr id="54277" name="Picture 5" descr="http://kyrasdream.blogia.com/upload/espiral.gif"/>
          <p:cNvPicPr>
            <a:picLocks noChangeAspect="1" noChangeArrowheads="1" noCrop="1"/>
          </p:cNvPicPr>
          <p:nvPr/>
        </p:nvPicPr>
        <p:blipFill>
          <a:blip r:embed="rId3" cstate="print"/>
          <a:srcRect/>
          <a:stretch>
            <a:fillRect/>
          </a:stretch>
        </p:blipFill>
        <p:spPr bwMode="auto">
          <a:xfrm flipH="1">
            <a:off x="4499992" y="2708920"/>
            <a:ext cx="4032448" cy="3600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54275"/>
                                        </p:tgtEl>
                                        <p:attrNameLst>
                                          <p:attrName>style.visibility</p:attrName>
                                        </p:attrNameLst>
                                      </p:cBhvr>
                                      <p:to>
                                        <p:strVal val="visible"/>
                                      </p:to>
                                    </p:set>
                                    <p:animEffect transition="in" filter="wedge">
                                      <p:cBhvr>
                                        <p:cTn id="7" dur="2000"/>
                                        <p:tgtEl>
                                          <p:spTgt spid="54275"/>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54277"/>
                                        </p:tgtEl>
                                        <p:attrNameLst>
                                          <p:attrName>style.visibility</p:attrName>
                                        </p:attrNameLst>
                                      </p:cBhvr>
                                      <p:to>
                                        <p:strVal val="visible"/>
                                      </p:to>
                                    </p:set>
                                    <p:animEffect transition="in" filter="diamond(in)">
                                      <p:cBhvr>
                                        <p:cTn id="12" dur="2000"/>
                                        <p:tgtEl>
                                          <p:spTgt spid="542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448019" y="116632"/>
            <a:ext cx="8337154" cy="1938992"/>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PROGRAMACION SIGUIENDO LOS </a:t>
            </a:r>
          </a:p>
          <a:p>
            <a:pPr algn="ctr"/>
            <a:r>
              <a:rPr lang="es-ES"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TIEMPOS LITÚRGICOS, CONTENIDOS, </a:t>
            </a:r>
          </a:p>
          <a:p>
            <a:pPr algn="ctr"/>
            <a:r>
              <a:rPr lang="es-ES"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Y CELEBRACIONES Y ENTREGAS</a:t>
            </a:r>
          </a:p>
        </p:txBody>
      </p:sp>
      <p:sp>
        <p:nvSpPr>
          <p:cNvPr id="55297" name="Rectangle 1"/>
          <p:cNvSpPr>
            <a:spLocks noChangeArrowheads="1"/>
          </p:cNvSpPr>
          <p:nvPr/>
        </p:nvSpPr>
        <p:spPr bwMode="auto">
          <a:xfrm>
            <a:off x="899592" y="2276872"/>
            <a:ext cx="7704856"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s-E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Entendemos por programaci</a:t>
            </a:r>
            <a:r>
              <a:rPr kumimoji="0" lang="es-ES" sz="2400" b="1" i="0"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es-E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 </a:t>
            </a:r>
            <a:r>
              <a:rPr kumimoji="0" lang="es-E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la realizaci</a:t>
            </a:r>
            <a:r>
              <a:rPr kumimoji="0" lang="es-ES" sz="2400" b="0" i="0" u="none" strike="noStrike" cap="none" normalizeH="0" baseline="0" dirty="0" smtClean="0">
                <a:ln>
                  <a:noFill/>
                </a:ln>
                <a:solidFill>
                  <a:schemeClr val="tx1"/>
                </a:solidFill>
                <a:effectLst/>
                <a:latin typeface="Calibri"/>
                <a:ea typeface="Calibri" pitchFamily="34" charset="0"/>
                <a:cs typeface="Times New Roman" pitchFamily="18" charset="0"/>
              </a:rPr>
              <a:t>ó</a:t>
            </a:r>
            <a:r>
              <a:rPr kumimoji="0" lang="es-E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n ordenada y detallada de los contenidos (temas), celebraciones y entregas que se desarrollan en este primer ciclo lit</a:t>
            </a:r>
            <a:r>
              <a:rPr kumimoji="0" lang="es-ES" sz="2400" b="0" i="0" u="none" strike="noStrike" cap="none" normalizeH="0" baseline="0" dirty="0" smtClean="0">
                <a:ln>
                  <a:noFill/>
                </a:ln>
                <a:solidFill>
                  <a:schemeClr val="tx1"/>
                </a:solidFill>
                <a:effectLst/>
                <a:latin typeface="Calibri"/>
                <a:ea typeface="Calibri" pitchFamily="34" charset="0"/>
                <a:cs typeface="Times New Roman" pitchFamily="18" charset="0"/>
              </a:rPr>
              <a:t>ú</a:t>
            </a:r>
            <a:r>
              <a:rPr kumimoji="0" lang="es-E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rgico. </a:t>
            </a:r>
            <a:endParaRPr kumimoji="0" lang="es-ES" sz="24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5299" name="Picture 3" descr="http://3.bp.blogspot.com/_4lb2ejSDSAs/TC2q8KWfCFI/AAAAAAAACLM/5QTVSq35OZ0/s1600/almanaque.jpg"/>
          <p:cNvPicPr>
            <a:picLocks noChangeAspect="1" noChangeArrowheads="1"/>
          </p:cNvPicPr>
          <p:nvPr/>
        </p:nvPicPr>
        <p:blipFill>
          <a:blip r:embed="rId2" cstate="print"/>
          <a:srcRect/>
          <a:stretch>
            <a:fillRect/>
          </a:stretch>
        </p:blipFill>
        <p:spPr bwMode="auto">
          <a:xfrm>
            <a:off x="2627784" y="3645024"/>
            <a:ext cx="5040560" cy="3024336"/>
          </a:xfrm>
          <a:prstGeom prst="rect">
            <a:avLst/>
          </a:prstGeom>
          <a:noFill/>
        </p:spPr>
      </p:pic>
      <p:sp>
        <p:nvSpPr>
          <p:cNvPr id="9" name="8 Rectángulo"/>
          <p:cNvSpPr/>
          <p:nvPr/>
        </p:nvSpPr>
        <p:spPr>
          <a:xfrm rot="20175475">
            <a:off x="182433" y="4365703"/>
            <a:ext cx="4034611" cy="1754326"/>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El nuevo itinerario</a:t>
            </a:r>
          </a:p>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Propuesto por la </a:t>
            </a:r>
          </a:p>
          <a:p>
            <a:pPr algn="ctr"/>
            <a:r>
              <a:rPr lang="es-ES" sz="36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Diócesis</a:t>
            </a:r>
            <a:endParaRPr lang="es-ES" sz="3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10" name="9 Rectángulo"/>
          <p:cNvSpPr/>
          <p:nvPr/>
        </p:nvSpPr>
        <p:spPr>
          <a:xfrm rot="1034587">
            <a:off x="4330998" y="3911401"/>
            <a:ext cx="4378420" cy="3046988"/>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4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Las indicaciones para celebrar los sacramentos de la I.C.  </a:t>
            </a:r>
            <a:endParaRPr lang="es-ES" sz="40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a:endParaRPr lang="es-ES" sz="32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55297"/>
                                        </p:tgtEl>
                                        <p:attrNameLst>
                                          <p:attrName>style.visibility</p:attrName>
                                        </p:attrNameLst>
                                      </p:cBhvr>
                                      <p:to>
                                        <p:strVal val="visible"/>
                                      </p:to>
                                    </p:set>
                                    <p:animEffect transition="in" filter="wedge">
                                      <p:cBhvr>
                                        <p:cTn id="7" dur="2000"/>
                                        <p:tgtEl>
                                          <p:spTgt spid="5529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5299"/>
                                        </p:tgtEl>
                                        <p:attrNameLst>
                                          <p:attrName>style.visibility</p:attrName>
                                        </p:attrNameLst>
                                      </p:cBhvr>
                                      <p:to>
                                        <p:strVal val="visible"/>
                                      </p:to>
                                    </p:set>
                                    <p:animEffect transition="in" filter="dissolve">
                                      <p:cBhvr>
                                        <p:cTn id="12" dur="500"/>
                                        <p:tgtEl>
                                          <p:spTgt spid="552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7"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473</TotalTime>
  <Words>3125</Words>
  <Application>Microsoft Office PowerPoint</Application>
  <PresentationFormat>Presentación en pantalla (4:3)</PresentationFormat>
  <Paragraphs>272</Paragraphs>
  <Slides>49</Slides>
  <Notes>0</Notes>
  <HiddenSlides>0</HiddenSlides>
  <MMClips>0</MMClips>
  <ScaleCrop>false</ScaleCrop>
  <HeadingPairs>
    <vt:vector size="6" baseType="variant">
      <vt:variant>
        <vt:lpstr>Tema</vt:lpstr>
      </vt:variant>
      <vt:variant>
        <vt:i4>1</vt:i4>
      </vt:variant>
      <vt:variant>
        <vt:lpstr>Servidores OLE incrustados</vt:lpstr>
      </vt:variant>
      <vt:variant>
        <vt:i4>2</vt:i4>
      </vt:variant>
      <vt:variant>
        <vt:lpstr>Títulos de diapositiva</vt:lpstr>
      </vt:variant>
      <vt:variant>
        <vt:i4>49</vt:i4>
      </vt:variant>
    </vt:vector>
  </HeadingPairs>
  <TitlesOfParts>
    <vt:vector size="52" baseType="lpstr">
      <vt:lpstr>Tema de Office</vt:lpstr>
      <vt:lpstr>Imagen</vt:lpstr>
      <vt:lpstr>Imagen de Microsoft Picture It!</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lpstr>Diapositiva 48</vt:lpstr>
      <vt:lpstr>Diapositiva 49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Usuario</dc:creator>
  <cp:lastModifiedBy>Usuario</cp:lastModifiedBy>
  <cp:revision>65</cp:revision>
  <dcterms:created xsi:type="dcterms:W3CDTF">2012-08-29T16:06:27Z</dcterms:created>
  <dcterms:modified xsi:type="dcterms:W3CDTF">2013-01-22T19:37:54Z</dcterms:modified>
</cp:coreProperties>
</file>